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80" r:id="rId6"/>
    <p:sldId id="281" r:id="rId7"/>
    <p:sldId id="262" r:id="rId8"/>
    <p:sldId id="263" r:id="rId9"/>
    <p:sldId id="264" r:id="rId10"/>
    <p:sldId id="266" r:id="rId11"/>
    <p:sldId id="268" r:id="rId12"/>
    <p:sldId id="269" r:id="rId13"/>
    <p:sldId id="267" r:id="rId14"/>
    <p:sldId id="270" r:id="rId15"/>
    <p:sldId id="271" r:id="rId16"/>
    <p:sldId id="276" r:id="rId17"/>
    <p:sldId id="273" r:id="rId18"/>
    <p:sldId id="278" r:id="rId19"/>
    <p:sldId id="279" r:id="rId20"/>
    <p:sldId id="277" r:id="rId21"/>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99"/>
    <a:srgbClr val="FE5F06"/>
    <a:srgbClr val="893201"/>
    <a:srgbClr val="660066"/>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96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a:prstGeom prst="rect">
            <a:avLst/>
          </a:prstGeo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2015/10/22</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228139988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1600200"/>
            <a:ext cx="8229600" cy="4525963"/>
          </a:xfrm>
          <a:prstGeom prst="rect">
            <a:avLst/>
          </a:prstGeo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2015/10/22</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1829308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a:prstGeom prst="rect">
            <a:avLst/>
          </a:prstGeo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a:prstGeom prst="rect">
            <a:avLst/>
          </a:prstGeo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2015/10/22</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3769133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57200" y="1600200"/>
            <a:ext cx="8229600" cy="4525963"/>
          </a:xfrm>
          <a:prstGeom prst="rect">
            <a:avLst/>
          </a:prstGeo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2015/10/22</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668408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2015/10/22</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2686219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2015/10/22</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2412921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2015/10/22</a:t>
            </a:fld>
            <a:endParaRPr kumimoji="1" lang="ja-JP" altLang="en-US"/>
          </a:p>
        </p:txBody>
      </p:sp>
      <p:sp>
        <p:nvSpPr>
          <p:cNvPr id="8" name="フッター プレースホルダー 7"/>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417937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2015/10/22</a:t>
            </a:fld>
            <a:endParaRPr kumimoji="1" lang="ja-JP" altLang="en-US"/>
          </a:p>
        </p:txBody>
      </p:sp>
      <p:sp>
        <p:nvSpPr>
          <p:cNvPr id="4" name="フッター プレースホルダー 3"/>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820841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2015/10/22</a:t>
            </a:fld>
            <a:endParaRPr kumimoji="1" lang="ja-JP" altLang="en-US"/>
          </a:p>
        </p:txBody>
      </p:sp>
      <p:sp>
        <p:nvSpPr>
          <p:cNvPr id="3" name="フッター プレースホルダー 2"/>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2858768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2015/10/22</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1135667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2015/10/22</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2916544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4"/>
          </p:nvPr>
        </p:nvSpPr>
        <p:spPr>
          <a:xfrm>
            <a:off x="7020272" y="6520259"/>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A6995C-233E-4272-B72D-C859C197EE88}" type="slidenum">
              <a:rPr kumimoji="1" lang="ja-JP" altLang="en-US" smtClean="0"/>
              <a:t>‹#›</a:t>
            </a:fld>
            <a:endParaRPr kumimoji="1" lang="ja-JP" altLang="en-US" dirty="0"/>
          </a:p>
        </p:txBody>
      </p:sp>
      <p:pic>
        <p:nvPicPr>
          <p:cNvPr id="1026" name="Picture 2" descr="C:\Users\okazaki\Dropbox (nomadologie-holdings)\公式特殊プロジェクト_渋谷\Wscale\ホームページ素材\HP素材\Wscale_logo_yoko.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0" y="5818234"/>
            <a:ext cx="3419872" cy="1034545"/>
          </a:xfrm>
          <a:prstGeom prst="rect">
            <a:avLst/>
          </a:prstGeom>
          <a:noFill/>
          <a:extLst>
            <a:ext uri="{909E8E84-426E-40DD-AFC4-6F175D3DCCD1}">
              <a14:hiddenFill xmlns:a14="http://schemas.microsoft.com/office/drawing/2010/main">
                <a:solidFill>
                  <a:srgbClr val="FFFFFF"/>
                </a:solidFill>
              </a14:hiddenFill>
            </a:ext>
          </a:extLst>
        </p:spPr>
      </p:pic>
      <p:sp>
        <p:nvSpPr>
          <p:cNvPr id="7" name="正方形/長方形 6"/>
          <p:cNvSpPr/>
          <p:nvPr userDrawn="1"/>
        </p:nvSpPr>
        <p:spPr>
          <a:xfrm>
            <a:off x="0" y="0"/>
            <a:ext cx="9144000" cy="76470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566800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jpe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1.xml"/><Relationship Id="rId5" Type="http://schemas.openxmlformats.org/officeDocument/2006/relationships/image" Target="../media/image29.jpeg"/><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2.png"/><Relationship Id="rId9"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142875" y="791617"/>
            <a:ext cx="4787900"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 typeface="Arial" panose="020B0604020202020204" pitchFamily="34" charset="0"/>
              <a:buNone/>
            </a:pPr>
            <a:r>
              <a:rPr lang="en-US" altLang="ja-JP" sz="1600" dirty="0">
                <a:solidFill>
                  <a:srgbClr val="7F7F7F"/>
                </a:solidFill>
              </a:rPr>
              <a:t>au</a:t>
            </a:r>
            <a:r>
              <a:rPr lang="ja-JP" altLang="en-US" sz="1600" dirty="0">
                <a:solidFill>
                  <a:srgbClr val="7F7F7F"/>
                </a:solidFill>
              </a:rPr>
              <a:t>スマートパス</a:t>
            </a:r>
          </a:p>
          <a:p>
            <a:pPr eaLnBrk="1" hangingPunct="1">
              <a:spcBef>
                <a:spcPct val="0"/>
              </a:spcBef>
              <a:buFont typeface="Arial" panose="020B0604020202020204" pitchFamily="34" charset="0"/>
              <a:buNone/>
            </a:pPr>
            <a:r>
              <a:rPr lang="ja-JP" altLang="en-US" sz="1600" dirty="0">
                <a:solidFill>
                  <a:srgbClr val="7F7F7F"/>
                </a:solidFill>
              </a:rPr>
              <a:t>新規アプリ・webサービス企画提案書　</a:t>
            </a:r>
            <a:r>
              <a:rPr lang="ja-JP" altLang="en-US" sz="1600" u="sng" dirty="0">
                <a:solidFill>
                  <a:srgbClr val="FE0000"/>
                </a:solidFill>
              </a:rPr>
              <a:t>Ver.1.2</a:t>
            </a:r>
          </a:p>
        </p:txBody>
      </p:sp>
      <p:sp>
        <p:nvSpPr>
          <p:cNvPr id="3" name="サブタイトル 2"/>
          <p:cNvSpPr>
            <a:spLocks noGrp="1" noChangeArrowheads="1"/>
          </p:cNvSpPr>
          <p:nvPr/>
        </p:nvSpPr>
        <p:spPr bwMode="auto">
          <a:xfrm>
            <a:off x="1371600" y="2616919"/>
            <a:ext cx="6400800" cy="433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lgn="ctr" eaLnBrk="1" hangingPunct="1">
              <a:lnSpc>
                <a:spcPct val="80000"/>
              </a:lnSpc>
              <a:buFont typeface="Arial" panose="020B0604020202020204" pitchFamily="34" charset="0"/>
              <a:buNone/>
              <a:defRPr/>
            </a:pPr>
            <a:r>
              <a:rPr lang="ja-JP" altLang="en-US" sz="2400" dirty="0" smtClean="0">
                <a:solidFill>
                  <a:schemeClr val="bg1">
                    <a:lumMod val="50000"/>
                  </a:schemeClr>
                </a:solidFill>
                <a:latin typeface="メイリオ" panose="020B0604030504040204" pitchFamily="50" charset="-128"/>
              </a:rPr>
              <a:t>瞳</a:t>
            </a:r>
            <a:r>
              <a:rPr lang="ja-JP" altLang="en-US" sz="2400" dirty="0">
                <a:solidFill>
                  <a:schemeClr val="bg1">
                    <a:lumMod val="50000"/>
                  </a:schemeClr>
                </a:solidFill>
                <a:latin typeface="メイリオ" panose="020B0604030504040204" pitchFamily="50" charset="-128"/>
              </a:rPr>
              <a:t>で</a:t>
            </a:r>
            <a:r>
              <a:rPr lang="ja-JP" altLang="en-US" sz="2400" dirty="0" smtClean="0">
                <a:solidFill>
                  <a:schemeClr val="bg1">
                    <a:lumMod val="50000"/>
                  </a:schemeClr>
                </a:solidFill>
                <a:latin typeface="メイリオ" panose="020B0604030504040204" pitchFamily="50" charset="-128"/>
              </a:rPr>
              <a:t>つながる恋愛ゲーム</a:t>
            </a:r>
            <a:endParaRPr lang="zh-CN" altLang="ja-JP" sz="2400" dirty="0" smtClean="0">
              <a:solidFill>
                <a:schemeClr val="bg1">
                  <a:lumMod val="50000"/>
                </a:schemeClr>
              </a:solidFill>
              <a:latin typeface="メイリオ" panose="020B0604030504040204" pitchFamily="50" charset="-128"/>
            </a:endParaRPr>
          </a:p>
        </p:txBody>
      </p:sp>
      <p:sp>
        <p:nvSpPr>
          <p:cNvPr id="4" name="タイトル 1"/>
          <p:cNvSpPr>
            <a:spLocks noGrp="1" noChangeArrowheads="1"/>
          </p:cNvSpPr>
          <p:nvPr/>
        </p:nvSpPr>
        <p:spPr bwMode="auto">
          <a:xfrm>
            <a:off x="539750" y="3210644"/>
            <a:ext cx="8208963" cy="1144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lgn="ctr" eaLnBrk="1" hangingPunct="1">
              <a:spcBef>
                <a:spcPct val="0"/>
              </a:spcBef>
              <a:buFontTx/>
              <a:buNone/>
              <a:defRPr/>
            </a:pPr>
            <a:r>
              <a:rPr lang="ja-JP" altLang="en-US" sz="4400" dirty="0" smtClean="0">
                <a:solidFill>
                  <a:schemeClr val="bg1">
                    <a:lumMod val="50000"/>
                  </a:schemeClr>
                </a:solidFill>
                <a:latin typeface="メイリオ" panose="020B0604030504040204" pitchFamily="50" charset="-128"/>
              </a:rPr>
              <a:t>ときめく愛</a:t>
            </a:r>
            <a:r>
              <a:rPr lang="en-US" altLang="ja-JP" sz="4400" dirty="0" smtClean="0">
                <a:solidFill>
                  <a:schemeClr val="bg1">
                    <a:lumMod val="50000"/>
                  </a:schemeClr>
                </a:solidFill>
                <a:latin typeface="メイリオ" panose="020B0604030504040204" pitchFamily="50" charset="-128"/>
              </a:rPr>
              <a:t>COLOR</a:t>
            </a:r>
          </a:p>
          <a:p>
            <a:pPr algn="ctr" eaLnBrk="1" hangingPunct="1">
              <a:spcBef>
                <a:spcPct val="0"/>
              </a:spcBef>
              <a:buFontTx/>
              <a:buNone/>
              <a:defRPr/>
            </a:pPr>
            <a:r>
              <a:rPr lang="en-US" altLang="ja-JP" dirty="0" smtClean="0">
                <a:solidFill>
                  <a:schemeClr val="bg1">
                    <a:lumMod val="50000"/>
                  </a:schemeClr>
                </a:solidFill>
                <a:latin typeface="メイリオ" panose="020B0604030504040204" pitchFamily="50" charset="-128"/>
              </a:rPr>
              <a:t>for au</a:t>
            </a:r>
            <a:r>
              <a:rPr lang="ja-JP" altLang="en-US" dirty="0" smtClean="0">
                <a:solidFill>
                  <a:schemeClr val="bg1">
                    <a:lumMod val="50000"/>
                  </a:schemeClr>
                </a:solidFill>
                <a:latin typeface="メイリオ" panose="020B0604030504040204" pitchFamily="50" charset="-128"/>
              </a:rPr>
              <a:t>スマートパス</a:t>
            </a:r>
          </a:p>
        </p:txBody>
      </p:sp>
      <p:sp>
        <p:nvSpPr>
          <p:cNvPr id="5" name="Text Box 2"/>
          <p:cNvSpPr txBox="1">
            <a:spLocks noChangeArrowheads="1"/>
          </p:cNvSpPr>
          <p:nvPr/>
        </p:nvSpPr>
        <p:spPr bwMode="auto">
          <a:xfrm>
            <a:off x="6327775" y="6091510"/>
            <a:ext cx="2670175" cy="577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lgn="r" eaLnBrk="1" hangingPunct="1">
              <a:spcBef>
                <a:spcPct val="0"/>
              </a:spcBef>
              <a:buFont typeface="Arial" panose="020B0604020202020204" pitchFamily="34" charset="0"/>
              <a:buNone/>
            </a:pPr>
            <a:r>
              <a:rPr lang="ja-JP" altLang="en-US" sz="1600" dirty="0">
                <a:solidFill>
                  <a:srgbClr val="808080"/>
                </a:solidFill>
              </a:rPr>
              <a:t>申請日：</a:t>
            </a:r>
            <a:r>
              <a:rPr lang="en-US" altLang="ja-JP" sz="1600" dirty="0">
                <a:solidFill>
                  <a:srgbClr val="808080"/>
                </a:solidFill>
              </a:rPr>
              <a:t>201</a:t>
            </a:r>
            <a:r>
              <a:rPr lang="ja-JP" altLang="en-US" sz="1600" dirty="0" smtClean="0">
                <a:solidFill>
                  <a:srgbClr val="808080"/>
                </a:solidFill>
              </a:rPr>
              <a:t>5年</a:t>
            </a:r>
            <a:r>
              <a:rPr lang="en-US" altLang="ja-JP" sz="1600" dirty="0" smtClean="0">
                <a:solidFill>
                  <a:srgbClr val="808080"/>
                </a:solidFill>
              </a:rPr>
              <a:t>0</a:t>
            </a:r>
            <a:r>
              <a:rPr lang="ja-JP" altLang="en-US" sz="1600" dirty="0" smtClean="0">
                <a:solidFill>
                  <a:srgbClr val="808080"/>
                </a:solidFill>
              </a:rPr>
              <a:t>月</a:t>
            </a:r>
            <a:r>
              <a:rPr lang="en-US" altLang="ja-JP" sz="1600" dirty="0" smtClean="0">
                <a:solidFill>
                  <a:srgbClr val="808080"/>
                </a:solidFill>
              </a:rPr>
              <a:t>0</a:t>
            </a:r>
            <a:r>
              <a:rPr lang="ja-JP" altLang="en-US" sz="1600" dirty="0">
                <a:solidFill>
                  <a:srgbClr val="808080"/>
                </a:solidFill>
              </a:rPr>
              <a:t>日</a:t>
            </a:r>
          </a:p>
          <a:p>
            <a:pPr algn="r" eaLnBrk="1" hangingPunct="1">
              <a:spcBef>
                <a:spcPct val="0"/>
              </a:spcBef>
              <a:buFont typeface="Arial" panose="020B0604020202020204" pitchFamily="34" charset="0"/>
              <a:buNone/>
            </a:pPr>
            <a:r>
              <a:rPr lang="ja-JP" altLang="en-US" sz="1600" dirty="0">
                <a:solidFill>
                  <a:srgbClr val="808080"/>
                </a:solidFill>
              </a:rPr>
              <a:t>提供会社名</a:t>
            </a:r>
            <a:r>
              <a:rPr lang="ja-JP" altLang="en-US" sz="1600" dirty="0" smtClean="0">
                <a:solidFill>
                  <a:srgbClr val="808080"/>
                </a:solidFill>
              </a:rPr>
              <a:t>：</a:t>
            </a:r>
            <a:r>
              <a:rPr lang="en-US" altLang="ja-JP" sz="1600" dirty="0" err="1" smtClean="0">
                <a:solidFill>
                  <a:srgbClr val="808080"/>
                </a:solidFill>
              </a:rPr>
              <a:t>WScale</a:t>
            </a:r>
            <a:endParaRPr lang="ja-JP" altLang="en-US" sz="1600" dirty="0">
              <a:solidFill>
                <a:srgbClr val="808080"/>
              </a:solidFill>
            </a:endParaRPr>
          </a:p>
        </p:txBody>
      </p:sp>
    </p:spTree>
    <p:extLst>
      <p:ext uri="{BB962C8B-B14F-4D97-AF65-F5344CB8AC3E}">
        <p14:creationId xmlns:p14="http://schemas.microsoft.com/office/powerpoint/2010/main" val="493193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912813" y="1125538"/>
            <a:ext cx="7259637" cy="1046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lgn="ctr" eaLnBrk="1" hangingPunct="1">
              <a:spcBef>
                <a:spcPct val="0"/>
              </a:spcBef>
              <a:buFontTx/>
              <a:buNone/>
            </a:pPr>
            <a:r>
              <a:rPr lang="ja-JP" altLang="en-US" sz="1800" b="1" dirty="0" smtClean="0">
                <a:solidFill>
                  <a:srgbClr val="660066"/>
                </a:solidFill>
                <a:latin typeface="メイリオ" panose="020B0604030504040204" pitchFamily="50" charset="-128"/>
              </a:rPr>
              <a:t>タップのみの簡単操作で感覚的にゲームを楽しめます！</a:t>
            </a:r>
            <a:endParaRPr lang="en-US" altLang="ja-JP" sz="1000" b="1"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会話テキストはタップのよって進みます。途中、選択肢</a:t>
            </a:r>
            <a:r>
              <a:rPr lang="ja-JP" altLang="en-US" sz="1400" dirty="0">
                <a:solidFill>
                  <a:srgbClr val="660066"/>
                </a:solidFill>
                <a:latin typeface="メイリオ" panose="020B0604030504040204" pitchFamily="50" charset="-128"/>
              </a:rPr>
              <a:t>が</a:t>
            </a:r>
            <a:r>
              <a:rPr lang="ja-JP" altLang="en-US" sz="1400" dirty="0" smtClean="0">
                <a:solidFill>
                  <a:srgbClr val="660066"/>
                </a:solidFill>
                <a:latin typeface="メイリオ" panose="020B0604030504040204" pitchFamily="50" charset="-128"/>
              </a:rPr>
              <a:t>出ますので項目を選んで</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タップするとストーリー</a:t>
            </a:r>
            <a:r>
              <a:rPr lang="ja-JP" altLang="en-US" sz="1400" dirty="0">
                <a:solidFill>
                  <a:srgbClr val="660066"/>
                </a:solidFill>
                <a:latin typeface="メイリオ" panose="020B0604030504040204" pitchFamily="50" charset="-128"/>
              </a:rPr>
              <a:t>が分岐します。</a:t>
            </a:r>
            <a:endParaRPr lang="ja-JP" altLang="ja-JP" sz="1400" dirty="0">
              <a:solidFill>
                <a:srgbClr val="660066"/>
              </a:solidFill>
              <a:latin typeface="メイリオ" panose="020B0604030504040204" pitchFamily="50" charset="-128"/>
            </a:endParaRPr>
          </a:p>
        </p:txBody>
      </p:sp>
      <p:sp>
        <p:nvSpPr>
          <p:cNvPr id="3" name="テキスト ボックス 2"/>
          <p:cNvSpPr txBox="1"/>
          <p:nvPr/>
        </p:nvSpPr>
        <p:spPr>
          <a:xfrm>
            <a:off x="2195736" y="5948708"/>
            <a:ext cx="1569715" cy="307777"/>
          </a:xfrm>
          <a:prstGeom prst="rect">
            <a:avLst/>
          </a:prstGeom>
          <a:noFill/>
        </p:spPr>
        <p:txBody>
          <a:bodyPr wrap="square">
            <a:spAutoFit/>
          </a:bodyPr>
          <a:lstStyle/>
          <a:p>
            <a:pPr>
              <a:defRPr/>
            </a:pPr>
            <a:r>
              <a:rPr lang="ja-JP" altLang="en-US" sz="1400" b="1" dirty="0" smtClean="0">
                <a:solidFill>
                  <a:srgbClr val="660066"/>
                </a:solidFill>
                <a:latin typeface="メイリオ" panose="020B0604030504040204" pitchFamily="50" charset="-128"/>
                <a:ea typeface="メイリオ" panose="020B0604030504040204" pitchFamily="50" charset="-128"/>
              </a:rPr>
              <a:t>テキスト表示</a:t>
            </a:r>
            <a:r>
              <a:rPr lang="en-US" altLang="ja-JP" sz="1400" b="1" dirty="0" smtClean="0">
                <a:solidFill>
                  <a:srgbClr val="660066"/>
                </a:solidFill>
                <a:latin typeface="メイリオ" panose="020B0604030504040204" pitchFamily="50" charset="-128"/>
                <a:ea typeface="メイリオ" panose="020B0604030504040204" pitchFamily="50" charset="-128"/>
              </a:rPr>
              <a:t>UI</a:t>
            </a:r>
            <a:endParaRPr kumimoji="1" lang="ja-JP" altLang="en-US" sz="1400" b="1" dirty="0">
              <a:solidFill>
                <a:srgbClr val="660066"/>
              </a:solidFill>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5580112" y="5948708"/>
            <a:ext cx="1368152" cy="307777"/>
          </a:xfrm>
          <a:prstGeom prst="rect">
            <a:avLst/>
          </a:prstGeom>
          <a:noFill/>
        </p:spPr>
        <p:txBody>
          <a:bodyPr wrap="square">
            <a:spAutoFit/>
          </a:bodyPr>
          <a:lstStyle/>
          <a:p>
            <a:pPr>
              <a:defRPr/>
            </a:pPr>
            <a:r>
              <a:rPr kumimoji="1" lang="ja-JP" altLang="en-US" sz="1400" b="1" dirty="0">
                <a:solidFill>
                  <a:srgbClr val="660066"/>
                </a:solidFill>
                <a:latin typeface="メイリオ" panose="020B0604030504040204" pitchFamily="50" charset="-128"/>
                <a:ea typeface="メイリオ" panose="020B0604030504040204" pitchFamily="50" charset="-128"/>
              </a:rPr>
              <a:t>選択肢</a:t>
            </a:r>
            <a:r>
              <a:rPr kumimoji="1" lang="ja-JP" altLang="en-US" sz="1400" b="1" dirty="0" smtClean="0">
                <a:solidFill>
                  <a:srgbClr val="660066"/>
                </a:solidFill>
                <a:latin typeface="メイリオ" panose="020B0604030504040204" pitchFamily="50" charset="-128"/>
                <a:ea typeface="メイリオ" panose="020B0604030504040204" pitchFamily="50" charset="-128"/>
              </a:rPr>
              <a:t>表示</a:t>
            </a:r>
            <a:r>
              <a:rPr kumimoji="1" lang="en-US" altLang="ja-JP" sz="1400" b="1" dirty="0" smtClean="0">
                <a:solidFill>
                  <a:srgbClr val="660066"/>
                </a:solidFill>
                <a:latin typeface="メイリオ" panose="020B0604030504040204" pitchFamily="50" charset="-128"/>
                <a:ea typeface="メイリオ" panose="020B0604030504040204" pitchFamily="50" charset="-128"/>
              </a:rPr>
              <a:t>UI</a:t>
            </a:r>
            <a:endParaRPr kumimoji="1" lang="ja-JP" altLang="en-US" sz="1400" b="1" dirty="0">
              <a:solidFill>
                <a:srgbClr val="660066"/>
              </a:solidFill>
              <a:latin typeface="メイリオ" panose="020B0604030504040204" pitchFamily="50" charset="-128"/>
              <a:ea typeface="メイリオ" panose="020B0604030504040204" pitchFamily="50" charset="-128"/>
            </a:endParaRPr>
          </a:p>
        </p:txBody>
      </p:sp>
      <p:pic>
        <p:nvPicPr>
          <p:cNvPr id="5"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2548260"/>
            <a:ext cx="2189162" cy="328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図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3688" y="2548260"/>
            <a:ext cx="2189163" cy="328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システム</a:t>
            </a:r>
            <a:r>
              <a:rPr lang="en-US" altLang="ja-JP"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ゲームの基本構成</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角丸四角形 8"/>
          <p:cNvSpPr/>
          <p:nvPr/>
        </p:nvSpPr>
        <p:spPr>
          <a:xfrm>
            <a:off x="457200" y="980728"/>
            <a:ext cx="8075240" cy="1296144"/>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98963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3498951"/>
            <a:ext cx="3806825" cy="2290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 name="角丸四角形 8"/>
          <p:cNvSpPr/>
          <p:nvPr/>
        </p:nvSpPr>
        <p:spPr>
          <a:xfrm>
            <a:off x="299527" y="3504059"/>
            <a:ext cx="5136569" cy="2317751"/>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Picture 6" descr="C:\Users\Ito\Desktop\グラフィックス1.pngグラフィックス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4824" y="1039761"/>
            <a:ext cx="7056263" cy="21718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角丸四角形 7"/>
          <p:cNvSpPr/>
          <p:nvPr/>
        </p:nvSpPr>
        <p:spPr>
          <a:xfrm>
            <a:off x="299528" y="947266"/>
            <a:ext cx="8592951" cy="2317751"/>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ext Box 2"/>
          <p:cNvSpPr>
            <a:spLocks noChangeArrowheads="1"/>
          </p:cNvSpPr>
          <p:nvPr/>
        </p:nvSpPr>
        <p:spPr bwMode="auto">
          <a:xfrm>
            <a:off x="1043558" y="764704"/>
            <a:ext cx="504106" cy="365125"/>
          </a:xfrm>
          <a:prstGeom prst="rect">
            <a:avLst/>
          </a:prstGeom>
          <a:solidFill>
            <a:schemeClr val="bg1"/>
          </a:solidFill>
          <a:ln>
            <a:noFill/>
          </a:ln>
          <a:effectLst/>
        </p:spPr>
        <p:txBody>
          <a:bodyPr wrap="none" lIns="90000" tIns="45000" rIns="90000" bIns="45000"/>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ts val="800"/>
              </a:spcBef>
              <a:buFont typeface="Times New Roman" panose="02020603050405020304" pitchFamily="18" charset="0"/>
              <a:buNone/>
            </a:pPr>
            <a:r>
              <a:rPr lang="en-US" altLang="ja-JP" sz="1800" dirty="0" err="1">
                <a:solidFill>
                  <a:srgbClr val="660066"/>
                </a:solidFill>
                <a:latin typeface="Segoe UI Semibold" panose="020B0702040204020203" pitchFamily="34" charset="0"/>
                <a:sym typeface="メイリオ" panose="020B0604030504040204" pitchFamily="50" charset="-128"/>
              </a:rPr>
              <a:t>i</a:t>
            </a:r>
            <a:r>
              <a:rPr lang="ja-JP" altLang="en-US" sz="1800" dirty="0">
                <a:solidFill>
                  <a:srgbClr val="660066"/>
                </a:solidFill>
                <a:latin typeface="Segoe UI Semibold" panose="020B0702040204020203" pitchFamily="34" charset="0"/>
                <a:sym typeface="メイリオ" panose="020B0604030504040204" pitchFamily="50" charset="-128"/>
              </a:rPr>
              <a:t>OS</a:t>
            </a:r>
            <a:endParaRPr lang="ja-JP" altLang="en-US" sz="1800" b="1" dirty="0">
              <a:solidFill>
                <a:srgbClr val="660066"/>
              </a:solidFill>
              <a:ea typeface="ＭＳ Ｐゴシック" panose="020B0600070205080204" pitchFamily="50" charset="-128"/>
              <a:cs typeface="Segoe UI" panose="020B0502040204020203" pitchFamily="34" charset="0"/>
              <a:sym typeface="メイリオ" panose="020B0604030504040204" pitchFamily="50" charset="-128"/>
            </a:endParaRPr>
          </a:p>
        </p:txBody>
      </p:sp>
      <p:sp>
        <p:nvSpPr>
          <p:cNvPr id="4" name="Text Box 7"/>
          <p:cNvSpPr>
            <a:spLocks noChangeArrowheads="1"/>
          </p:cNvSpPr>
          <p:nvPr/>
        </p:nvSpPr>
        <p:spPr bwMode="auto">
          <a:xfrm>
            <a:off x="5652120" y="4097300"/>
            <a:ext cx="3397073" cy="1204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ts val="800"/>
              </a:spcBef>
              <a:buFont typeface="Times New Roman" panose="02020603050405020304" pitchFamily="18" charset="0"/>
              <a:buNone/>
            </a:pPr>
            <a:r>
              <a:rPr lang="ja-JP" altLang="en-US" sz="1800" dirty="0" smtClean="0">
                <a:solidFill>
                  <a:srgbClr val="660066"/>
                </a:solidFill>
                <a:latin typeface="メイリオ" panose="020B0604030504040204" pitchFamily="50" charset="-128"/>
                <a:sym typeface="メイリオ" panose="020B0604030504040204" pitchFamily="50" charset="-128"/>
              </a:rPr>
              <a:t>本サービスは</a:t>
            </a:r>
            <a:r>
              <a:rPr lang="en-US" altLang="ja-JP" sz="1800" dirty="0" smtClean="0">
                <a:solidFill>
                  <a:srgbClr val="660066"/>
                </a:solidFill>
                <a:latin typeface="Segoe UI Semilight" panose="020B0402040204020203" pitchFamily="34" charset="0"/>
                <a:sym typeface="Segoe UI Semilight" panose="020B0402040204020203" pitchFamily="34" charset="0"/>
              </a:rPr>
              <a:t>4s</a:t>
            </a:r>
            <a:r>
              <a:rPr lang="en-US" altLang="ja-JP" sz="1800" dirty="0" smtClean="0">
                <a:solidFill>
                  <a:srgbClr val="660066"/>
                </a:solidFill>
                <a:latin typeface="メイリオ" panose="020B0604030504040204" pitchFamily="50" charset="-128"/>
                <a:sym typeface="メイリオ" panose="020B0604030504040204" pitchFamily="50" charset="-128"/>
              </a:rPr>
              <a:t>以降の</a:t>
            </a:r>
            <a:r>
              <a:rPr lang="en-US" altLang="ja-JP" sz="1800" dirty="0" smtClean="0">
                <a:solidFill>
                  <a:srgbClr val="660066"/>
                </a:solidFill>
                <a:latin typeface="Segoe UI Semilight" panose="020B0402040204020203" pitchFamily="34" charset="0"/>
                <a:sym typeface="メイリオ" panose="020B0604030504040204" pitchFamily="50" charset="-128"/>
              </a:rPr>
              <a:t>iPhone</a:t>
            </a:r>
          </a:p>
          <a:p>
            <a:pPr eaLnBrk="1" hangingPunct="1">
              <a:spcBef>
                <a:spcPts val="800"/>
              </a:spcBef>
              <a:buFont typeface="Times New Roman" panose="02020603050405020304" pitchFamily="18" charset="0"/>
              <a:buNone/>
            </a:pPr>
            <a:r>
              <a:rPr lang="ja-JP" altLang="en-US" sz="1800" dirty="0">
                <a:solidFill>
                  <a:srgbClr val="660066"/>
                </a:solidFill>
                <a:latin typeface="Segoe UI Semilight" panose="020B0402040204020203" pitchFamily="34" charset="0"/>
                <a:sym typeface="メイリオ" panose="020B0604030504040204" pitchFamily="50" charset="-128"/>
              </a:rPr>
              <a:t>及</a:t>
            </a:r>
            <a:r>
              <a:rPr lang="ja-JP" altLang="en-US" sz="1800" dirty="0" smtClean="0">
                <a:solidFill>
                  <a:srgbClr val="660066"/>
                </a:solidFill>
                <a:latin typeface="Segoe UI Semilight" panose="020B0402040204020203" pitchFamily="34" charset="0"/>
                <a:sym typeface="メイリオ" panose="020B0604030504040204" pitchFamily="50" charset="-128"/>
              </a:rPr>
              <a:t>び</a:t>
            </a:r>
            <a:r>
              <a:rPr lang="en-US" altLang="ja-JP" sz="1800" dirty="0" smtClean="0">
                <a:solidFill>
                  <a:srgbClr val="660066"/>
                </a:solidFill>
                <a:latin typeface="Segoe UI Semilight" panose="020B0402040204020203" pitchFamily="34" charset="0"/>
                <a:sym typeface="メイリオ" panose="020B0604030504040204" pitchFamily="50" charset="-128"/>
              </a:rPr>
              <a:t>AndroidOS4.0</a:t>
            </a:r>
            <a:r>
              <a:rPr lang="ja-JP" altLang="en-US" sz="1800" dirty="0">
                <a:solidFill>
                  <a:srgbClr val="660066"/>
                </a:solidFill>
                <a:latin typeface="Segoe UI Semilight" panose="020B0402040204020203" pitchFamily="34" charset="0"/>
                <a:sym typeface="メイリオ" panose="020B0604030504040204" pitchFamily="50" charset="-128"/>
              </a:rPr>
              <a:t>以降の端末</a:t>
            </a:r>
            <a:r>
              <a:rPr lang="en-US" altLang="ja-JP" sz="1800" dirty="0" smtClean="0">
                <a:solidFill>
                  <a:srgbClr val="660066"/>
                </a:solidFill>
                <a:latin typeface="メイリオ" panose="020B0604030504040204" pitchFamily="50" charset="-128"/>
                <a:sym typeface="メイリオ" panose="020B0604030504040204" pitchFamily="50" charset="-128"/>
              </a:rPr>
              <a:t>に</a:t>
            </a:r>
          </a:p>
          <a:p>
            <a:pPr eaLnBrk="1" hangingPunct="1">
              <a:spcBef>
                <a:spcPts val="800"/>
              </a:spcBef>
              <a:buFont typeface="Times New Roman" panose="02020603050405020304" pitchFamily="18" charset="0"/>
              <a:buNone/>
            </a:pPr>
            <a:r>
              <a:rPr lang="en-US" altLang="ja-JP" sz="1800" dirty="0" err="1" smtClean="0">
                <a:solidFill>
                  <a:srgbClr val="660066"/>
                </a:solidFill>
                <a:latin typeface="メイリオ" panose="020B0604030504040204" pitchFamily="50" charset="-128"/>
                <a:sym typeface="メイリオ" panose="020B0604030504040204" pitchFamily="50" charset="-128"/>
              </a:rPr>
              <a:t>対応いたします</a:t>
            </a:r>
            <a:r>
              <a:rPr lang="en-US" altLang="ja-JP" sz="1800" dirty="0">
                <a:solidFill>
                  <a:srgbClr val="660066"/>
                </a:solidFill>
                <a:latin typeface="メイリオ" panose="020B0604030504040204" pitchFamily="50" charset="-128"/>
                <a:sym typeface="メイリオ" panose="020B0604030504040204" pitchFamily="50" charset="-128"/>
              </a:rPr>
              <a:t>!</a:t>
            </a:r>
            <a:endParaRPr lang="ja-JP" altLang="en-US" sz="1800" dirty="0">
              <a:solidFill>
                <a:srgbClr val="660066"/>
              </a:solidFill>
              <a:latin typeface="Arial" panose="020B0604020202020204" pitchFamily="34" charset="0"/>
              <a:ea typeface="ＭＳ Ｐゴシック" panose="020B0600070205080204" pitchFamily="50" charset="-128"/>
            </a:endParaRPr>
          </a:p>
        </p:txBody>
      </p:sp>
      <p:sp>
        <p:nvSpPr>
          <p:cNvPr id="5" name="Text Box 2"/>
          <p:cNvSpPr>
            <a:spLocks noChangeArrowheads="1"/>
          </p:cNvSpPr>
          <p:nvPr/>
        </p:nvSpPr>
        <p:spPr bwMode="auto">
          <a:xfrm>
            <a:off x="791357" y="3284984"/>
            <a:ext cx="1044339" cy="365125"/>
          </a:xfrm>
          <a:prstGeom prst="rect">
            <a:avLst/>
          </a:prstGeom>
          <a:solidFill>
            <a:schemeClr val="bg1"/>
          </a:solidFill>
          <a:ln>
            <a:noFill/>
          </a:ln>
          <a:effectLst/>
        </p:spPr>
        <p:txBody>
          <a:bodyPr wrap="none" lIns="90000" tIns="45000" rIns="90000" bIns="45000"/>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ts val="800"/>
              </a:spcBef>
              <a:buFont typeface="Times New Roman" panose="02020603050405020304" pitchFamily="18" charset="0"/>
              <a:buNone/>
            </a:pPr>
            <a:r>
              <a:rPr lang="en-US" altLang="ja-JP" sz="1800" dirty="0">
                <a:solidFill>
                  <a:srgbClr val="660066"/>
                </a:solidFill>
                <a:latin typeface="Segoe UI Semibold" panose="020B0702040204020203" pitchFamily="34" charset="0"/>
                <a:sym typeface="メイリオ" panose="020B0604030504040204" pitchFamily="50" charset="-128"/>
              </a:rPr>
              <a:t>Android</a:t>
            </a:r>
          </a:p>
        </p:txBody>
      </p:sp>
      <p:sp>
        <p:nvSpPr>
          <p:cNvPr id="7"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対応機種</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4468021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noChangeArrowheads="1"/>
          </p:cNvSpPr>
          <p:nvPr/>
        </p:nvSpPr>
        <p:spPr bwMode="auto">
          <a:xfrm>
            <a:off x="611560" y="1869134"/>
            <a:ext cx="7992888" cy="20762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 typeface="Arial" panose="020B0604020202020204" pitchFamily="34" charset="0"/>
              <a:buNone/>
              <a:defRPr/>
            </a:pPr>
            <a:r>
              <a:rPr lang="ja-JP" altLang="en-US" sz="1600" dirty="0" smtClean="0">
                <a:solidFill>
                  <a:srgbClr val="660066"/>
                </a:solidFill>
                <a:latin typeface="メイリオ" panose="020B0604030504040204" pitchFamily="50" charset="-128"/>
              </a:rPr>
              <a:t>ユーザーへの訴求を強めるため、本ゲームでは今後、続編や各キャラクターによるスピンオフの制作を想定しています。</a:t>
            </a:r>
            <a:endParaRPr lang="en-US" altLang="ja-JP" sz="1600" dirty="0" smtClean="0">
              <a:solidFill>
                <a:srgbClr val="660066"/>
              </a:solidFill>
              <a:latin typeface="メイリオ" panose="020B0604030504040204" pitchFamily="50" charset="-128"/>
            </a:endParaRPr>
          </a:p>
          <a:p>
            <a:pPr eaLnBrk="1" hangingPunct="1">
              <a:spcBef>
                <a:spcPct val="0"/>
              </a:spcBef>
              <a:buFontTx/>
              <a:buNone/>
              <a:defRPr/>
            </a:pPr>
            <a:r>
              <a:rPr lang="ja-JP" altLang="en-US" sz="1600" dirty="0" smtClean="0">
                <a:solidFill>
                  <a:srgbClr val="660066"/>
                </a:solidFill>
                <a:latin typeface="メイリオ" panose="020B0604030504040204" pitchFamily="50" charset="-128"/>
              </a:rPr>
              <a:t>気になる恋の模様は次回予告の随時更新でお知らせ！ユーザーの今後の展開への期待を膨らませていきます。</a:t>
            </a:r>
            <a:endParaRPr lang="en-US" altLang="ja-JP" sz="1600" dirty="0" smtClean="0">
              <a:solidFill>
                <a:srgbClr val="660066"/>
              </a:solidFill>
              <a:latin typeface="メイリオ" panose="020B0604030504040204" pitchFamily="50" charset="-128"/>
            </a:endParaRPr>
          </a:p>
          <a:p>
            <a:pPr eaLnBrk="1" hangingPunct="1">
              <a:spcBef>
                <a:spcPct val="0"/>
              </a:spcBef>
              <a:buFontTx/>
              <a:buNone/>
              <a:defRPr/>
            </a:pPr>
            <a:endParaRPr lang="en-US" altLang="ja-JP" sz="1600" dirty="0" smtClean="0">
              <a:solidFill>
                <a:srgbClr val="660066"/>
              </a:solidFill>
              <a:latin typeface="メイリオ" panose="020B0604030504040204" pitchFamily="50" charset="-128"/>
            </a:endParaRPr>
          </a:p>
          <a:p>
            <a:pPr eaLnBrk="1" hangingPunct="1">
              <a:spcBef>
                <a:spcPct val="0"/>
              </a:spcBef>
              <a:buFontTx/>
              <a:buNone/>
              <a:defRPr/>
            </a:pPr>
            <a:r>
              <a:rPr lang="ja-JP" altLang="en-US" sz="1600" dirty="0" smtClean="0">
                <a:solidFill>
                  <a:srgbClr val="660066"/>
                </a:solidFill>
                <a:latin typeface="メイリオ" panose="020B0604030504040204" pitchFamily="50" charset="-128"/>
              </a:rPr>
              <a:t>また、ゲームに登場するイケメンキャラの期間限定待ち受け画像を用意し、各シーズンごとにユーザーに訴求します</a:t>
            </a:r>
            <a:r>
              <a:rPr lang="ja-JP" altLang="en-US" sz="1600" dirty="0" smtClean="0">
                <a:solidFill>
                  <a:srgbClr val="660066"/>
                </a:solidFill>
                <a:latin typeface="+mn-ea"/>
                <a:ea typeface="+mn-ea"/>
              </a:rPr>
              <a:t>。</a:t>
            </a:r>
            <a:endParaRPr lang="en-US" altLang="ja-JP" sz="1600" dirty="0" smtClean="0">
              <a:solidFill>
                <a:srgbClr val="660066"/>
              </a:solidFill>
              <a:latin typeface="+mn-ea"/>
              <a:ea typeface="+mn-ea"/>
            </a:endParaRPr>
          </a:p>
        </p:txBody>
      </p:sp>
      <p:pic>
        <p:nvPicPr>
          <p:cNvPr id="4"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961594" y="3645024"/>
            <a:ext cx="1642854" cy="291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テキスト ボックス 4"/>
          <p:cNvSpPr txBox="1"/>
          <p:nvPr/>
        </p:nvSpPr>
        <p:spPr>
          <a:xfrm>
            <a:off x="3955484" y="4797485"/>
            <a:ext cx="3002662" cy="276999"/>
          </a:xfrm>
          <a:prstGeom prst="rect">
            <a:avLst/>
          </a:prstGeom>
          <a:noFill/>
        </p:spPr>
        <p:txBody>
          <a:bodyPr wrap="square">
            <a:spAutoFit/>
          </a:bodyPr>
          <a:lstStyle/>
          <a:p>
            <a:pPr>
              <a:defRPr/>
            </a:pPr>
            <a:r>
              <a:rPr kumimoji="1" lang="ja-JP" altLang="en-US" sz="1200" dirty="0">
                <a:solidFill>
                  <a:srgbClr val="660066"/>
                </a:solidFill>
                <a:latin typeface="メイリオ" panose="020B0604030504040204" pitchFamily="50" charset="-128"/>
                <a:ea typeface="メイリオ" panose="020B0604030504040204" pitchFamily="50" charset="-128"/>
              </a:rPr>
              <a:t>イメージ画像</a:t>
            </a:r>
            <a:r>
              <a:rPr kumimoji="1" lang="ja-JP" altLang="en-US" sz="1200" dirty="0" smtClean="0">
                <a:solidFill>
                  <a:srgbClr val="660066"/>
                </a:solidFill>
                <a:latin typeface="メイリオ" panose="020B0604030504040204" pitchFamily="50" charset="-128"/>
                <a:ea typeface="メイリオ" panose="020B0604030504040204" pitchFamily="50" charset="-128"/>
              </a:rPr>
              <a:t>：クリスマス</a:t>
            </a:r>
            <a:endParaRPr kumimoji="1" lang="ja-JP" altLang="en-US" sz="1200" dirty="0">
              <a:solidFill>
                <a:srgbClr val="660066"/>
              </a:solidFill>
              <a:latin typeface="メイリオ" panose="020B0604030504040204" pitchFamily="50" charset="-128"/>
              <a:ea typeface="メイリオ" panose="020B0604030504040204" pitchFamily="50" charset="-128"/>
            </a:endParaRPr>
          </a:p>
        </p:txBody>
      </p:sp>
      <p:sp>
        <p:nvSpPr>
          <p:cNvPr id="6"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プロモーション計画</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7" name="図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8250" y="1022252"/>
            <a:ext cx="6667500" cy="723900"/>
          </a:xfrm>
          <a:prstGeom prst="rect">
            <a:avLst/>
          </a:prstGeom>
        </p:spPr>
      </p:pic>
      <p:sp>
        <p:nvSpPr>
          <p:cNvPr id="8" name="角丸四角形 7"/>
          <p:cNvSpPr/>
          <p:nvPr/>
        </p:nvSpPr>
        <p:spPr>
          <a:xfrm>
            <a:off x="3635896" y="3522042"/>
            <a:ext cx="5386781" cy="3219326"/>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413862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角丸四角形 12"/>
          <p:cNvSpPr/>
          <p:nvPr/>
        </p:nvSpPr>
        <p:spPr>
          <a:xfrm>
            <a:off x="983009" y="879723"/>
            <a:ext cx="7405341" cy="2674737"/>
          </a:xfrm>
          <a:prstGeom prst="roundRect">
            <a:avLst/>
          </a:prstGeom>
          <a:solidFill>
            <a:srgbClr val="FE5F06"/>
          </a:solidFill>
          <a:ln>
            <a:solidFill>
              <a:srgbClr val="8932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Text Box 3"/>
          <p:cNvSpPr txBox="1">
            <a:spLocks noChangeArrowheads="1"/>
          </p:cNvSpPr>
          <p:nvPr/>
        </p:nvSpPr>
        <p:spPr bwMode="auto">
          <a:xfrm>
            <a:off x="395759" y="3790455"/>
            <a:ext cx="8352482" cy="13851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lnSpc>
                <a:spcPct val="150000"/>
              </a:lnSpc>
              <a:spcBef>
                <a:spcPct val="0"/>
              </a:spcBef>
              <a:buFontTx/>
              <a:buNone/>
            </a:pPr>
            <a:r>
              <a:rPr lang="ja-JP" altLang="en-US" sz="1400" dirty="0">
                <a:solidFill>
                  <a:srgbClr val="660066"/>
                </a:solidFill>
                <a:latin typeface="メイリオ" panose="020B0604030504040204" pitchFamily="50" charset="-128"/>
              </a:rPr>
              <a:t>本ゲームを</a:t>
            </a:r>
            <a:r>
              <a:rPr lang="en-US" altLang="ja-JP" sz="1400" dirty="0">
                <a:solidFill>
                  <a:srgbClr val="660066"/>
                </a:solidFill>
                <a:latin typeface="メイリオ" panose="020B0604030504040204" pitchFamily="50" charset="-128"/>
              </a:rPr>
              <a:t>au</a:t>
            </a:r>
            <a:r>
              <a:rPr lang="ja-JP" altLang="en-US" sz="1400" dirty="0">
                <a:solidFill>
                  <a:srgbClr val="660066"/>
                </a:solidFill>
                <a:latin typeface="メイリオ" panose="020B0604030504040204" pitchFamily="50" charset="-128"/>
              </a:rPr>
              <a:t>スマートパスで提供する際</a:t>
            </a:r>
            <a:r>
              <a:rPr lang="ja-JP" altLang="en-US" sz="1400" dirty="0" smtClean="0">
                <a:solidFill>
                  <a:srgbClr val="660066"/>
                </a:solidFill>
                <a:latin typeface="メイリオ" panose="020B0604030504040204" pitchFamily="50" charset="-128"/>
              </a:rPr>
              <a:t>、弊社カラーコンタクトレンズ製品を無料プレゼント！</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en-US" altLang="ja-JP" sz="1400" dirty="0" smtClean="0">
                <a:solidFill>
                  <a:srgbClr val="660066"/>
                </a:solidFill>
                <a:latin typeface="メイリオ" panose="020B0604030504040204" pitchFamily="50" charset="-128"/>
              </a:rPr>
              <a:t>(</a:t>
            </a:r>
            <a:r>
              <a:rPr lang="ja-JP" altLang="en-US" sz="1400" dirty="0" smtClean="0">
                <a:solidFill>
                  <a:srgbClr val="660066"/>
                </a:solidFill>
                <a:latin typeface="メイリオ" panose="020B0604030504040204" pitchFamily="50" charset="-128"/>
              </a:rPr>
              <a:t>実売価格</a:t>
            </a:r>
            <a:r>
              <a:rPr lang="en-US" altLang="ja-JP" sz="1400" dirty="0" smtClean="0">
                <a:solidFill>
                  <a:srgbClr val="660066"/>
                </a:solidFill>
                <a:latin typeface="メイリオ" panose="020B0604030504040204" pitchFamily="50" charset="-128"/>
              </a:rPr>
              <a:t>:</a:t>
            </a:r>
            <a:r>
              <a:rPr lang="en-US" altLang="ja-JP" sz="1400" dirty="0" smtClean="0">
                <a:solidFill>
                  <a:srgbClr val="660066"/>
                </a:solidFill>
                <a:latin typeface="メイリオ" panose="020B0604030504040204" pitchFamily="50" charset="-128"/>
                <a:sym typeface="Wingdings" panose="05000000000000000000" pitchFamily="2" charset="2"/>
              </a:rPr>
              <a:t>)</a:t>
            </a:r>
            <a:endParaRPr lang="en-US" altLang="ja-JP" sz="1400" dirty="0">
              <a:solidFill>
                <a:srgbClr val="660066"/>
              </a:solidFill>
              <a:latin typeface="メイリオ" panose="020B0604030504040204" pitchFamily="50" charset="-128"/>
            </a:endParaRPr>
          </a:p>
          <a:p>
            <a:pPr eaLnBrk="1" hangingPunct="1">
              <a:lnSpc>
                <a:spcPct val="150000"/>
              </a:lnSpc>
              <a:spcBef>
                <a:spcPct val="0"/>
              </a:spcBef>
              <a:buFontTx/>
              <a:buNone/>
            </a:pPr>
            <a:endParaRPr lang="en-US" altLang="ja-JP" sz="1400"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本ゲームの</a:t>
            </a:r>
            <a:r>
              <a:rPr lang="en-US" altLang="ja-JP" sz="1400" dirty="0" smtClean="0">
                <a:solidFill>
                  <a:srgbClr val="660066"/>
                </a:solidFill>
                <a:latin typeface="メイリオ" panose="020B0604030504040204" pitchFamily="50" charset="-128"/>
              </a:rPr>
              <a:t>au</a:t>
            </a:r>
            <a:r>
              <a:rPr lang="ja-JP" altLang="en-US" sz="1400" dirty="0">
                <a:solidFill>
                  <a:srgbClr val="660066"/>
                </a:solidFill>
                <a:latin typeface="メイリオ" panose="020B0604030504040204" pitchFamily="50" charset="-128"/>
              </a:rPr>
              <a:t>スマートパス特典</a:t>
            </a:r>
            <a:r>
              <a:rPr lang="ja-JP" altLang="en-US" sz="1400" dirty="0" smtClean="0">
                <a:solidFill>
                  <a:srgbClr val="660066"/>
                </a:solidFill>
                <a:latin typeface="メイリオ" panose="020B0604030504040204" pitchFamily="50" charset="-128"/>
              </a:rPr>
              <a:t>はスペシャルすぎます！</a:t>
            </a:r>
            <a:endParaRPr lang="en-US" altLang="ja-JP" sz="1400" dirty="0">
              <a:solidFill>
                <a:srgbClr val="660066"/>
              </a:solidFill>
              <a:latin typeface="メイリオ" panose="020B0604030504040204" pitchFamily="50" charset="-128"/>
            </a:endParaRPr>
          </a:p>
        </p:txBody>
      </p:sp>
      <p:sp>
        <p:nvSpPr>
          <p:cNvPr id="6"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en-US" altLang="ja-JP"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a:t>
            </a:r>
            <a:r>
              <a:rPr lang="en-US" altLang="ja-JP"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u</a:t>
            </a: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スマートパス限定特典</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12526" y="3995738"/>
            <a:ext cx="2411760" cy="2857935"/>
          </a:xfrm>
          <a:prstGeom prst="rect">
            <a:avLst/>
          </a:prstGeom>
        </p:spPr>
      </p:pic>
      <p:sp>
        <p:nvSpPr>
          <p:cNvPr id="10" name="テキスト ボックス 9"/>
          <p:cNvSpPr txBox="1"/>
          <p:nvPr/>
        </p:nvSpPr>
        <p:spPr>
          <a:xfrm>
            <a:off x="1411289" y="976224"/>
            <a:ext cx="7013458" cy="707886"/>
          </a:xfrm>
          <a:prstGeom prst="rect">
            <a:avLst/>
          </a:prstGeom>
          <a:noFill/>
        </p:spPr>
        <p:txBody>
          <a:bodyPr wrap="none" rtlCol="0">
            <a:spAutoFit/>
          </a:bodyPr>
          <a:lstStyle/>
          <a:p>
            <a:r>
              <a:rPr lang="en-US" altLang="ja-JP" sz="40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a:t>
            </a:r>
            <a:r>
              <a:rPr lang="en-US" altLang="ja-JP" sz="4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u</a:t>
            </a:r>
            <a:r>
              <a:rPr lang="ja-JP" altLang="en-US" sz="4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スマートパスだけの</a:t>
            </a:r>
            <a:r>
              <a:rPr kumimoji="1" lang="ja-JP" altLang="en-US" sz="4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特典！</a:t>
            </a:r>
            <a:endParaRPr kumimoji="1" lang="ja-JP" altLang="en-US" sz="40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円形吹き出し 10"/>
          <p:cNvSpPr/>
          <p:nvPr/>
        </p:nvSpPr>
        <p:spPr>
          <a:xfrm>
            <a:off x="4838968" y="5049804"/>
            <a:ext cx="1872208" cy="1368152"/>
          </a:xfrm>
          <a:prstGeom prst="wedgeEllipseCallout">
            <a:avLst>
              <a:gd name="adj1" fmla="val 80512"/>
              <a:gd name="adj2" fmla="val -29397"/>
            </a:avLst>
          </a:prstGeom>
          <a:solidFill>
            <a:srgbClr val="FE5F06"/>
          </a:solidFill>
          <a:ln>
            <a:solidFill>
              <a:srgbClr val="8932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テキスト ボックス 11"/>
          <p:cNvSpPr txBox="1"/>
          <p:nvPr/>
        </p:nvSpPr>
        <p:spPr>
          <a:xfrm>
            <a:off x="4943827" y="5436513"/>
            <a:ext cx="1850186" cy="584775"/>
          </a:xfrm>
          <a:prstGeom prst="rect">
            <a:avLst/>
          </a:prstGeom>
          <a:noFill/>
        </p:spPr>
        <p:txBody>
          <a:bodyPr wrap="none" rtlCol="0">
            <a:spAutoFit/>
          </a:bodyPr>
          <a:lstStyle/>
          <a:p>
            <a:r>
              <a:rPr kumimoji="1" lang="ja-JP" altLang="en-US" sz="1600" b="1" dirty="0" smtClean="0">
                <a:solidFill>
                  <a:schemeClr val="bg1"/>
                </a:solidFill>
              </a:rPr>
              <a:t>僕からのプレ、</a:t>
            </a:r>
            <a:endParaRPr kumimoji="1" lang="en-US" altLang="ja-JP" sz="1600" b="1" dirty="0" smtClean="0">
              <a:solidFill>
                <a:schemeClr val="bg1"/>
              </a:solidFill>
            </a:endParaRPr>
          </a:p>
          <a:p>
            <a:r>
              <a:rPr lang="ja-JP" altLang="en-US" sz="1600" b="1" dirty="0" smtClean="0">
                <a:solidFill>
                  <a:schemeClr val="bg1"/>
                </a:solidFill>
              </a:rPr>
              <a:t>受け取ってくれる？</a:t>
            </a:r>
            <a:endParaRPr kumimoji="1" lang="ja-JP" altLang="en-US" sz="1600" b="1" dirty="0">
              <a:solidFill>
                <a:schemeClr val="bg1"/>
              </a:solidFill>
            </a:endParaRPr>
          </a:p>
        </p:txBody>
      </p:sp>
      <p:sp>
        <p:nvSpPr>
          <p:cNvPr id="14" name="テキスト ボックス 13"/>
          <p:cNvSpPr txBox="1"/>
          <p:nvPr/>
        </p:nvSpPr>
        <p:spPr>
          <a:xfrm>
            <a:off x="2284424" y="1786751"/>
            <a:ext cx="5109091" cy="1077218"/>
          </a:xfrm>
          <a:prstGeom prst="rect">
            <a:avLst/>
          </a:prstGeom>
          <a:noFill/>
        </p:spPr>
        <p:txBody>
          <a:bodyPr wrap="none" rtlCol="0">
            <a:spAutoFit/>
          </a:bodyPr>
          <a:lstStyle/>
          <a:p>
            <a:pPr algn="ctr"/>
            <a:r>
              <a:rPr lang="ja-JP" altLang="en-US" sz="32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カラーコンタクトレンズを</a:t>
            </a:r>
            <a:endParaRPr lang="en-US" altLang="ja-JP" sz="32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32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プレゼント</a:t>
            </a:r>
            <a:r>
              <a:rPr lang="ja-JP" altLang="en-US" sz="32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32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6331108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a:spLocks noGrp="1" noChangeArrowheads="1"/>
          </p:cNvSpPr>
          <p:nvPr/>
        </p:nvSpPr>
        <p:spPr bwMode="auto">
          <a:xfrm>
            <a:off x="773113" y="1951038"/>
            <a:ext cx="7597775" cy="5987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spcBef>
                <a:spcPct val="0"/>
              </a:spcBef>
              <a:buNone/>
              <a:defRPr/>
            </a:pPr>
            <a:r>
              <a:rPr lang="ja-JP" altLang="en-US" sz="1600" dirty="0" smtClean="0">
                <a:solidFill>
                  <a:srgbClr val="660066"/>
                </a:solidFill>
              </a:rPr>
              <a:t>ここに</a:t>
            </a:r>
            <a:r>
              <a:rPr lang="ja-JP" altLang="en-US" sz="1600" dirty="0" smtClean="0">
                <a:solidFill>
                  <a:srgbClr val="660066"/>
                </a:solidFill>
              </a:rPr>
              <a:t>、</a:t>
            </a:r>
            <a:r>
              <a:rPr lang="en-US" altLang="ja-JP" sz="1600" dirty="0" smtClean="0">
                <a:solidFill>
                  <a:srgbClr val="660066"/>
                </a:solidFill>
              </a:rPr>
              <a:t>18</a:t>
            </a:r>
            <a:r>
              <a:rPr lang="ja-JP" altLang="en-US" sz="1600" dirty="0" smtClean="0">
                <a:solidFill>
                  <a:srgbClr val="660066"/>
                </a:solidFill>
              </a:rPr>
              <a:t>歳から</a:t>
            </a:r>
            <a:r>
              <a:rPr lang="en-US" altLang="ja-JP" sz="1600" dirty="0" smtClean="0">
                <a:solidFill>
                  <a:srgbClr val="660066"/>
                </a:solidFill>
              </a:rPr>
              <a:t>29</a:t>
            </a:r>
            <a:r>
              <a:rPr lang="ja-JP" altLang="en-US" sz="1600" dirty="0" smtClean="0">
                <a:solidFill>
                  <a:srgbClr val="660066"/>
                </a:solidFill>
              </a:rPr>
              <a:t>歳女性</a:t>
            </a:r>
            <a:r>
              <a:rPr lang="ja-JP" altLang="en-US" sz="1600" dirty="0">
                <a:solidFill>
                  <a:srgbClr val="660066"/>
                </a:solidFill>
              </a:rPr>
              <a:t>に</a:t>
            </a:r>
            <a:r>
              <a:rPr lang="ja-JP" altLang="en-US" sz="1600" dirty="0" smtClean="0">
                <a:solidFill>
                  <a:srgbClr val="660066"/>
                </a:solidFill>
              </a:rPr>
              <a:t>対する「メイク</a:t>
            </a:r>
            <a:r>
              <a:rPr lang="ja-JP" altLang="en-US" sz="1600" dirty="0">
                <a:solidFill>
                  <a:srgbClr val="660066"/>
                </a:solidFill>
              </a:rPr>
              <a:t>で最も力をいれたいパーツは</a:t>
            </a:r>
            <a:r>
              <a:rPr lang="ja-JP" altLang="en-US" sz="1600" dirty="0" smtClean="0">
                <a:solidFill>
                  <a:srgbClr val="660066"/>
                </a:solidFill>
              </a:rPr>
              <a:t>？」というアンケート</a:t>
            </a:r>
            <a:r>
              <a:rPr lang="ja-JP" altLang="en-US" sz="1600" dirty="0" smtClean="0">
                <a:solidFill>
                  <a:srgbClr val="660066"/>
                </a:solidFill>
              </a:rPr>
              <a:t>を</a:t>
            </a:r>
            <a:r>
              <a:rPr lang="ja-JP" altLang="en-US" sz="1600" dirty="0" smtClean="0">
                <a:solidFill>
                  <a:srgbClr val="660066"/>
                </a:solidFill>
              </a:rPr>
              <a:t>まとめたデータがあります。</a:t>
            </a:r>
            <a:endParaRPr lang="en-US" altLang="ja-JP" sz="1600" dirty="0" smtClean="0">
              <a:solidFill>
                <a:srgbClr val="660066"/>
              </a:solidFill>
            </a:endParaRPr>
          </a:p>
          <a:p>
            <a:pPr eaLnBrk="1" hangingPunct="1">
              <a:spcBef>
                <a:spcPct val="0"/>
              </a:spcBef>
              <a:buFontTx/>
              <a:buNone/>
              <a:defRPr/>
            </a:pPr>
            <a:endParaRPr lang="en-US" altLang="ja-JP" sz="1600" dirty="0" smtClean="0">
              <a:solidFill>
                <a:srgbClr val="660066"/>
              </a:solidFill>
            </a:endParaRPr>
          </a:p>
          <a:p>
            <a:pPr eaLnBrk="1" hangingPunct="1">
              <a:spcBef>
                <a:spcPct val="0"/>
              </a:spcBef>
              <a:buFontTx/>
              <a:buNone/>
              <a:defRPr/>
            </a:pPr>
            <a:endParaRPr lang="en-US" altLang="ja-JP" sz="1600" dirty="0" smtClean="0">
              <a:solidFill>
                <a:srgbClr val="660066"/>
              </a:solidFill>
            </a:endParaRPr>
          </a:p>
          <a:p>
            <a:pPr eaLnBrk="1" hangingPunct="1">
              <a:spcBef>
                <a:spcPct val="0"/>
              </a:spcBef>
              <a:buFontTx/>
              <a:buNone/>
              <a:defRPr/>
            </a:pPr>
            <a:endParaRPr lang="en-US" altLang="ja-JP" sz="1600" dirty="0" smtClean="0">
              <a:solidFill>
                <a:srgbClr val="660066"/>
              </a:solidFill>
            </a:endParaRPr>
          </a:p>
          <a:p>
            <a:pPr eaLnBrk="1" hangingPunct="1">
              <a:spcBef>
                <a:spcPct val="0"/>
              </a:spcBef>
              <a:buFontTx/>
              <a:buNone/>
              <a:defRPr/>
            </a:pPr>
            <a:r>
              <a:rPr lang="ja-JP" altLang="en-US" sz="1800" dirty="0" smtClean="0">
                <a:solidFill>
                  <a:srgbClr val="660066"/>
                </a:solidFill>
              </a:rPr>
              <a:t/>
            </a:r>
            <a:br>
              <a:rPr lang="ja-JP" altLang="en-US" sz="1800" dirty="0" smtClean="0">
                <a:solidFill>
                  <a:srgbClr val="660066"/>
                </a:solidFill>
              </a:rPr>
            </a:br>
            <a:endParaRPr lang="ja-JP" altLang="en-US" sz="1800" dirty="0" smtClean="0">
              <a:solidFill>
                <a:srgbClr val="660066"/>
              </a:solidFill>
            </a:endParaRPr>
          </a:p>
        </p:txBody>
      </p:sp>
      <p:sp>
        <p:nvSpPr>
          <p:cNvPr id="5" name="テキスト ボックス 2"/>
          <p:cNvSpPr txBox="1">
            <a:spLocks noChangeArrowheads="1"/>
          </p:cNvSpPr>
          <p:nvPr/>
        </p:nvSpPr>
        <p:spPr bwMode="auto">
          <a:xfrm>
            <a:off x="5200543" y="4353951"/>
            <a:ext cx="18469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pPr>
              <a:defRPr/>
            </a:pPr>
            <a:r>
              <a:rPr kumimoji="1" lang="ja-JP" altLang="en-US" sz="1200" dirty="0" smtClean="0">
                <a:solidFill>
                  <a:srgbClr val="660066"/>
                </a:solidFill>
              </a:rPr>
              <a:t>オリコンモニターリサーチ調べ</a:t>
            </a:r>
            <a:endParaRPr kumimoji="1" lang="ja-JP" altLang="en-US" sz="1200" dirty="0" smtClean="0">
              <a:solidFill>
                <a:srgbClr val="660066"/>
              </a:solidFill>
            </a:endParaRPr>
          </a:p>
        </p:txBody>
      </p:sp>
      <p:sp>
        <p:nvSpPr>
          <p:cNvPr id="6"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ターゲット層</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p:cNvSpPr txBox="1"/>
          <p:nvPr/>
        </p:nvSpPr>
        <p:spPr>
          <a:xfrm>
            <a:off x="2555776" y="2794904"/>
            <a:ext cx="4273862" cy="2031325"/>
          </a:xfrm>
          <a:prstGeom prst="rect">
            <a:avLst/>
          </a:prstGeom>
          <a:noFill/>
        </p:spPr>
        <p:txBody>
          <a:bodyPr wrap="none" rtlCol="0">
            <a:spAutoFit/>
          </a:bodyPr>
          <a:lstStyle/>
          <a:p>
            <a:r>
              <a:rPr lang="en-US" altLang="ja-JP" b="1"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Q</a:t>
            </a:r>
            <a:r>
              <a:rPr lang="en-US" altLang="ja-JP" b="1"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b="1"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メイクで最も力を入れたいパーツは</a:t>
            </a:r>
            <a:r>
              <a:rPr lang="en-US" altLang="ja-JP" b="1"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solidFill>
                  <a:srgbClr val="660066"/>
                </a:solidFill>
              </a:rPr>
              <a:t/>
            </a:r>
            <a:br>
              <a:rPr lang="ja-JP" altLang="en-US" dirty="0">
                <a:solidFill>
                  <a:srgbClr val="660066"/>
                </a:solidFill>
              </a:rPr>
            </a:br>
            <a:endParaRPr lang="ja-JP" altLang="en-US" dirty="0">
              <a:solidFill>
                <a:srgbClr val="660066"/>
              </a:solidFill>
            </a:endParaRPr>
          </a:p>
          <a:p>
            <a:r>
              <a:rPr lang="ja-JP" altLang="en-US"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目元 </a:t>
            </a:r>
            <a:r>
              <a:rPr lang="en-US" altLang="ja-JP"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74</a:t>
            </a:r>
            <a:r>
              <a:rPr lang="en-US" altLang="ja-JP"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
            </a:r>
            <a:br>
              <a:rPr lang="en-US" altLang="ja-JP"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肌</a:t>
            </a:r>
            <a:r>
              <a:rPr lang="ja-JP" altLang="en-US"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19</a:t>
            </a:r>
            <a:r>
              <a:rPr lang="en-US" altLang="ja-JP"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a:t>
            </a:r>
          </a:p>
          <a:p>
            <a:r>
              <a:rPr lang="ja-JP" altLang="en-US"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眉 </a:t>
            </a:r>
            <a:r>
              <a:rPr lang="en-US" altLang="ja-JP"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4%</a:t>
            </a:r>
          </a:p>
          <a:p>
            <a:r>
              <a:rPr lang="ja-JP" altLang="en-US"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口元 </a:t>
            </a:r>
            <a:r>
              <a:rPr lang="en-US" altLang="ja-JP"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2%</a:t>
            </a:r>
          </a:p>
          <a:p>
            <a:r>
              <a:rPr lang="ja-JP" altLang="en-US"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頬 </a:t>
            </a:r>
            <a:r>
              <a:rPr lang="en-US" altLang="ja-JP"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1%</a:t>
            </a:r>
            <a:endParaRPr lang="en-US" altLang="ja-JP"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テキスト ボックス 7"/>
          <p:cNvSpPr txBox="1"/>
          <p:nvPr/>
        </p:nvSpPr>
        <p:spPr>
          <a:xfrm>
            <a:off x="1436159" y="5195289"/>
            <a:ext cx="6803466" cy="584775"/>
          </a:xfrm>
          <a:prstGeom prst="rect">
            <a:avLst/>
          </a:prstGeom>
          <a:noFill/>
        </p:spPr>
        <p:txBody>
          <a:bodyPr wrap="none" rtlCol="0">
            <a:spAutoFit/>
          </a:bodyPr>
          <a:lstStyle/>
          <a:p>
            <a:r>
              <a:rPr kumimoji="1" lang="ja-JP" altLang="en-US" sz="1600"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また、カラーコンタクトの利用は全体の</a:t>
            </a:r>
            <a:r>
              <a:rPr kumimoji="1" lang="en-US" altLang="ja-JP" sz="1600"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40.4%</a:t>
            </a:r>
            <a:r>
              <a:rPr kumimoji="1" lang="ja-JP" altLang="en-US" sz="1600"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と意外なまでの浸透率。</a:t>
            </a:r>
            <a:endParaRPr kumimoji="1" lang="en-US" altLang="ja-JP" sz="1600"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600"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このゲームをリアルに感じられる下地はできているのです。</a:t>
            </a:r>
            <a:endParaRPr kumimoji="1" lang="ja-JP" altLang="en-US" sz="1600"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角丸四角形 8"/>
          <p:cNvSpPr/>
          <p:nvPr/>
        </p:nvSpPr>
        <p:spPr>
          <a:xfrm>
            <a:off x="1878610" y="2668661"/>
            <a:ext cx="5386781" cy="2283813"/>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テキスト ボックス 9"/>
          <p:cNvSpPr txBox="1"/>
          <p:nvPr/>
        </p:nvSpPr>
        <p:spPr>
          <a:xfrm>
            <a:off x="773113" y="961195"/>
            <a:ext cx="7776488" cy="769441"/>
          </a:xfrm>
          <a:prstGeom prst="rect">
            <a:avLst/>
          </a:prstGeom>
          <a:noFill/>
        </p:spPr>
        <p:txBody>
          <a:bodyPr wrap="none" rtlCol="0">
            <a:spAutoFit/>
          </a:bodyPr>
          <a:lstStyle/>
          <a:p>
            <a:r>
              <a:rPr kumimoji="1" lang="ja-JP" altLang="en-US" sz="4400" dirty="0" smtClean="0">
                <a:solidFill>
                  <a:srgbClr val="CC3399"/>
                </a:solidFill>
              </a:rPr>
              <a:t>女性はやはり目元が気になる！</a:t>
            </a:r>
            <a:endParaRPr kumimoji="1" lang="ja-JP" altLang="en-US" sz="4400" dirty="0">
              <a:solidFill>
                <a:srgbClr val="CC3399"/>
              </a:solidFill>
            </a:endParaRPr>
          </a:p>
        </p:txBody>
      </p:sp>
    </p:spTree>
    <p:extLst>
      <p:ext uri="{BB962C8B-B14F-4D97-AF65-F5344CB8AC3E}">
        <p14:creationId xmlns:p14="http://schemas.microsoft.com/office/powerpoint/2010/main" val="40511901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0913" y="3398698"/>
            <a:ext cx="954717" cy="1012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noChangeArrowheads="1"/>
          </p:cNvSpPr>
          <p:nvPr/>
        </p:nvSpPr>
        <p:spPr bwMode="auto">
          <a:xfrm>
            <a:off x="476250" y="1951038"/>
            <a:ext cx="8191500" cy="1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defRPr/>
            </a:pPr>
            <a:r>
              <a:rPr lang="ja-JP" altLang="en-US" sz="1600" dirty="0" smtClean="0">
                <a:solidFill>
                  <a:srgbClr val="660066"/>
                </a:solidFill>
                <a:latin typeface="メイリオ" panose="020B0604030504040204" pitchFamily="50" charset="-128"/>
              </a:rPr>
              <a:t>文章が入ります。</a:t>
            </a:r>
            <a:endParaRPr lang="en-US" altLang="ja-JP" sz="1600" dirty="0">
              <a:solidFill>
                <a:srgbClr val="660066"/>
              </a:solidFill>
              <a:latin typeface="メイリオ" panose="020B0604030504040204" pitchFamily="50" charset="-128"/>
            </a:endParaRPr>
          </a:p>
        </p:txBody>
      </p:sp>
      <p:graphicFrame>
        <p:nvGraphicFramePr>
          <p:cNvPr id="5" name="表 4"/>
          <p:cNvGraphicFramePr>
            <a:graphicFrameLocks noGrp="1"/>
          </p:cNvGraphicFramePr>
          <p:nvPr>
            <p:extLst>
              <p:ext uri="{D42A27DB-BD31-4B8C-83A1-F6EECF244321}">
                <p14:modId xmlns:p14="http://schemas.microsoft.com/office/powerpoint/2010/main" val="3899635339"/>
              </p:ext>
            </p:extLst>
          </p:nvPr>
        </p:nvGraphicFramePr>
        <p:xfrm>
          <a:off x="3184525" y="3357563"/>
          <a:ext cx="5419725" cy="2944811"/>
        </p:xfrm>
        <a:graphic>
          <a:graphicData uri="http://schemas.openxmlformats.org/drawingml/2006/table">
            <a:tbl>
              <a:tblPr firstRow="1" bandRow="1">
                <a:tableStyleId>{5C22544A-7EE6-4342-B048-85BDC9FD1C3A}</a:tableStyleId>
              </a:tblPr>
              <a:tblGrid>
                <a:gridCol w="575954"/>
                <a:gridCol w="3311738"/>
                <a:gridCol w="1532033"/>
              </a:tblGrid>
              <a:tr h="251424">
                <a:tc>
                  <a:txBody>
                    <a:bodyPr/>
                    <a:lstStyle/>
                    <a:p>
                      <a:r>
                        <a:rPr kumimoji="1" lang="ja-JP" altLang="en-US" sz="1000" dirty="0" smtClean="0"/>
                        <a:t>順位</a:t>
                      </a:r>
                      <a:endParaRPr kumimoji="1" lang="ja-JP" altLang="en-US" sz="1000" dirty="0"/>
                    </a:p>
                  </a:txBody>
                  <a:tcPr marL="91426" marR="91426" marT="45713" marB="45713">
                    <a:solidFill>
                      <a:srgbClr val="CC00CC"/>
                    </a:solidFill>
                  </a:tcPr>
                </a:tc>
                <a:tc>
                  <a:txBody>
                    <a:bodyPr/>
                    <a:lstStyle/>
                    <a:p>
                      <a:r>
                        <a:rPr kumimoji="1" lang="ja-JP" altLang="en-US" sz="1000" dirty="0" smtClean="0"/>
                        <a:t>タイトル</a:t>
                      </a:r>
                      <a:endParaRPr kumimoji="1" lang="ja-JP" altLang="en-US" sz="1000" dirty="0"/>
                    </a:p>
                  </a:txBody>
                  <a:tcPr marL="91426" marR="91426" marT="45713" marB="45713">
                    <a:solidFill>
                      <a:srgbClr val="CC00CC"/>
                    </a:solidFill>
                  </a:tcPr>
                </a:tc>
                <a:tc>
                  <a:txBody>
                    <a:bodyPr/>
                    <a:lstStyle/>
                    <a:p>
                      <a:r>
                        <a:rPr kumimoji="1" lang="ja-JP" altLang="en-US" sz="1000" dirty="0" smtClean="0"/>
                        <a:t>メガネキャラ登場</a:t>
                      </a:r>
                      <a:endParaRPr kumimoji="1" lang="ja-JP" altLang="en-US" sz="1000" dirty="0"/>
                    </a:p>
                  </a:txBody>
                  <a:tcPr marL="91426" marR="91426" marT="45713" marB="45713">
                    <a:solidFill>
                      <a:srgbClr val="CC00CC"/>
                    </a:solidFill>
                  </a:tcPr>
                </a:tc>
              </a:tr>
              <a:tr h="396290">
                <a:tc>
                  <a:txBody>
                    <a:bodyPr/>
                    <a:lstStyle/>
                    <a:p>
                      <a:pPr fontAlgn="base"/>
                      <a:r>
                        <a:rPr lang="ja-JP" altLang="en-US" sz="1000" b="0" dirty="0">
                          <a:effectLst/>
                        </a:rPr>
                        <a:t>第</a:t>
                      </a:r>
                      <a:r>
                        <a:rPr lang="en-US" altLang="ja-JP" sz="1000" b="0" dirty="0">
                          <a:effectLst/>
                        </a:rPr>
                        <a:t>1</a:t>
                      </a:r>
                      <a:r>
                        <a:rPr lang="ja-JP" altLang="en-US" sz="1000" b="0" dirty="0">
                          <a:effectLst/>
                        </a:rPr>
                        <a:t>位</a:t>
                      </a:r>
                    </a:p>
                  </a:txBody>
                  <a:tcPr marL="28571" marR="28571" marT="47618" marB="47618" anchor="ctr">
                    <a:solidFill>
                      <a:srgbClr val="FF99FF"/>
                    </a:solidFill>
                  </a:tcPr>
                </a:tc>
                <a:tc>
                  <a:txBody>
                    <a:bodyPr/>
                    <a:lstStyle/>
                    <a:p>
                      <a:pPr fontAlgn="base"/>
                      <a:r>
                        <a:rPr lang="en-US" sz="1000" b="0" dirty="0">
                          <a:effectLst/>
                        </a:rPr>
                        <a:t>DIABOLIK LOVERS VANDEAD CARNIVAL</a:t>
                      </a:r>
                    </a:p>
                  </a:txBody>
                  <a:tcPr marL="28571" marR="28571" marT="47618" marB="47618" anchor="ctr">
                    <a:solidFill>
                      <a:srgbClr val="FF99FF"/>
                    </a:solidFill>
                  </a:tcPr>
                </a:tc>
                <a:tc>
                  <a:txBody>
                    <a:bodyPr/>
                    <a:lstStyle/>
                    <a:p>
                      <a:pPr fontAlgn="base"/>
                      <a:r>
                        <a:rPr lang="ja-JP" altLang="en-US" sz="1000" b="0" dirty="0" smtClean="0">
                          <a:effectLst/>
                        </a:rPr>
                        <a:t>○</a:t>
                      </a:r>
                      <a:endParaRPr lang="ja-JP" altLang="en-US" sz="1000" b="0" dirty="0">
                        <a:effectLst/>
                      </a:endParaRPr>
                    </a:p>
                  </a:txBody>
                  <a:tcPr marL="28571" marR="28571" marT="47618" marB="47618" anchor="ctr">
                    <a:solidFill>
                      <a:srgbClr val="FF99FF"/>
                    </a:solidFill>
                  </a:tcPr>
                </a:tc>
              </a:tr>
              <a:tr h="255233">
                <a:tc>
                  <a:txBody>
                    <a:bodyPr/>
                    <a:lstStyle/>
                    <a:p>
                      <a:pPr fontAlgn="base"/>
                      <a:r>
                        <a:rPr lang="ja-JP" altLang="en-US" sz="1000" b="0" dirty="0">
                          <a:effectLst/>
                        </a:rPr>
                        <a:t>第</a:t>
                      </a:r>
                      <a:r>
                        <a:rPr lang="en-US" altLang="ja-JP" sz="1000" b="0" dirty="0">
                          <a:effectLst/>
                        </a:rPr>
                        <a:t>2</a:t>
                      </a:r>
                      <a:r>
                        <a:rPr lang="ja-JP" altLang="en-US" sz="1000" b="0" dirty="0">
                          <a:effectLst/>
                        </a:rPr>
                        <a:t>位</a:t>
                      </a:r>
                    </a:p>
                  </a:txBody>
                  <a:tcPr marL="28571" marR="28571" marT="47618" marB="47618" anchor="ctr">
                    <a:solidFill>
                      <a:srgbClr val="FFCCFF"/>
                    </a:solidFill>
                  </a:tcPr>
                </a:tc>
                <a:tc>
                  <a:txBody>
                    <a:bodyPr/>
                    <a:lstStyle/>
                    <a:p>
                      <a:pPr fontAlgn="base"/>
                      <a:r>
                        <a:rPr lang="ja-JP" altLang="en-US" sz="1000" b="0" dirty="0">
                          <a:effectLst/>
                        </a:rPr>
                        <a:t>薄桜鬼</a:t>
                      </a:r>
                      <a:r>
                        <a:rPr lang="en-US" sz="1000" b="0" dirty="0" err="1">
                          <a:effectLst/>
                        </a:rPr>
                        <a:t>SSL～sweet</a:t>
                      </a:r>
                      <a:r>
                        <a:rPr lang="en-US" sz="1000" b="0" dirty="0">
                          <a:effectLst/>
                        </a:rPr>
                        <a:t> school life～</a:t>
                      </a:r>
                    </a:p>
                  </a:txBody>
                  <a:tcPr marL="28571" marR="28571" marT="47618" marB="47618" anchor="ctr">
                    <a:solidFill>
                      <a:srgbClr val="FFCCFF"/>
                    </a:solidFill>
                  </a:tcPr>
                </a:tc>
                <a:tc>
                  <a:txBody>
                    <a:bodyPr/>
                    <a:lstStyle/>
                    <a:p>
                      <a:pPr fontAlgn="base"/>
                      <a:r>
                        <a:rPr lang="ja-JP" altLang="en-US" sz="1000" b="0" dirty="0" smtClean="0">
                          <a:effectLst/>
                        </a:rPr>
                        <a:t>○</a:t>
                      </a:r>
                      <a:endParaRPr lang="ja-JP" altLang="en-US" sz="1000" b="0" dirty="0">
                        <a:effectLst/>
                      </a:endParaRPr>
                    </a:p>
                  </a:txBody>
                  <a:tcPr marL="28571" marR="28571" marT="47618" marB="47618" anchor="ctr">
                    <a:solidFill>
                      <a:srgbClr val="FFCCFF"/>
                    </a:solidFill>
                  </a:tcPr>
                </a:tc>
              </a:tr>
              <a:tr h="255233">
                <a:tc>
                  <a:txBody>
                    <a:bodyPr/>
                    <a:lstStyle/>
                    <a:p>
                      <a:pPr fontAlgn="base"/>
                      <a:r>
                        <a:rPr lang="ja-JP" altLang="en-US" sz="1000" b="0">
                          <a:effectLst/>
                        </a:rPr>
                        <a:t>第</a:t>
                      </a:r>
                      <a:r>
                        <a:rPr lang="en-US" altLang="ja-JP" sz="1000" b="0">
                          <a:effectLst/>
                        </a:rPr>
                        <a:t>3</a:t>
                      </a:r>
                      <a:r>
                        <a:rPr lang="ja-JP" altLang="en-US" sz="1000" b="0">
                          <a:effectLst/>
                        </a:rPr>
                        <a:t>位</a:t>
                      </a:r>
                    </a:p>
                  </a:txBody>
                  <a:tcPr marL="28571" marR="28571" marT="47618" marB="47618" anchor="ctr">
                    <a:solidFill>
                      <a:srgbClr val="FF99FF"/>
                    </a:solidFill>
                  </a:tcPr>
                </a:tc>
                <a:tc>
                  <a:txBody>
                    <a:bodyPr/>
                    <a:lstStyle/>
                    <a:p>
                      <a:pPr fontAlgn="base"/>
                      <a:r>
                        <a:rPr lang="en-US" sz="1000" b="0" dirty="0" err="1">
                          <a:effectLst/>
                        </a:rPr>
                        <a:t>Code：Realize</a:t>
                      </a:r>
                      <a:r>
                        <a:rPr lang="en-US" sz="1000" b="0" dirty="0">
                          <a:effectLst/>
                        </a:rPr>
                        <a:t> ～</a:t>
                      </a:r>
                      <a:r>
                        <a:rPr lang="ja-JP" altLang="en-US" sz="1000" b="0" dirty="0">
                          <a:effectLst/>
                        </a:rPr>
                        <a:t>創世の姫君～</a:t>
                      </a:r>
                    </a:p>
                  </a:txBody>
                  <a:tcPr marL="28571" marR="28571" marT="47618" marB="47618" anchor="ctr">
                    <a:solidFill>
                      <a:srgbClr val="FF99FF"/>
                    </a:solidFill>
                  </a:tcPr>
                </a:tc>
                <a:tc>
                  <a:txBody>
                    <a:bodyPr/>
                    <a:lstStyle/>
                    <a:p>
                      <a:pPr fontAlgn="base"/>
                      <a:r>
                        <a:rPr lang="ja-JP" altLang="en-US" sz="1000" b="0" dirty="0" smtClean="0">
                          <a:effectLst/>
                        </a:rPr>
                        <a:t>○</a:t>
                      </a:r>
                      <a:endParaRPr lang="ja-JP" altLang="en-US" sz="1000" b="0" dirty="0">
                        <a:effectLst/>
                      </a:endParaRPr>
                    </a:p>
                  </a:txBody>
                  <a:tcPr marL="28571" marR="28571" marT="47618" marB="47618" anchor="ctr">
                    <a:solidFill>
                      <a:srgbClr val="FF99FF"/>
                    </a:solidFill>
                  </a:tcPr>
                </a:tc>
              </a:tr>
              <a:tr h="255233">
                <a:tc>
                  <a:txBody>
                    <a:bodyPr/>
                    <a:lstStyle/>
                    <a:p>
                      <a:pPr fontAlgn="base"/>
                      <a:r>
                        <a:rPr lang="ja-JP" altLang="en-US" sz="1000" b="0">
                          <a:effectLst/>
                        </a:rPr>
                        <a:t>第</a:t>
                      </a:r>
                      <a:r>
                        <a:rPr lang="en-US" altLang="ja-JP" sz="1000" b="0">
                          <a:effectLst/>
                        </a:rPr>
                        <a:t>4</a:t>
                      </a:r>
                      <a:r>
                        <a:rPr lang="ja-JP" altLang="en-US" sz="1000" b="0">
                          <a:effectLst/>
                        </a:rPr>
                        <a:t>位</a:t>
                      </a:r>
                    </a:p>
                  </a:txBody>
                  <a:tcPr marL="28571" marR="28571" marT="47618" marB="47618" anchor="ctr">
                    <a:solidFill>
                      <a:srgbClr val="FFCCFF"/>
                    </a:solidFill>
                  </a:tcPr>
                </a:tc>
                <a:tc>
                  <a:txBody>
                    <a:bodyPr/>
                    <a:lstStyle/>
                    <a:p>
                      <a:pPr fontAlgn="base"/>
                      <a:r>
                        <a:rPr lang="en-US" sz="1000" b="0" dirty="0">
                          <a:effectLst/>
                        </a:rPr>
                        <a:t>MARGINAL＃4 IDOL OF SUPERNOVA</a:t>
                      </a:r>
                    </a:p>
                  </a:txBody>
                  <a:tcPr marL="28571" marR="28571" marT="47618" marB="47618" anchor="ctr">
                    <a:solidFill>
                      <a:srgbClr val="FFCCFF"/>
                    </a:solidFill>
                  </a:tcPr>
                </a:tc>
                <a:tc>
                  <a:txBody>
                    <a:bodyPr/>
                    <a:lstStyle/>
                    <a:p>
                      <a:pPr fontAlgn="base"/>
                      <a:r>
                        <a:rPr lang="ja-JP" altLang="en-US" sz="1000" b="0" dirty="0" smtClean="0">
                          <a:effectLst/>
                        </a:rPr>
                        <a:t>○</a:t>
                      </a:r>
                      <a:endParaRPr lang="ja-JP" altLang="en-US" sz="1000" b="0" dirty="0">
                        <a:effectLst/>
                      </a:endParaRPr>
                    </a:p>
                  </a:txBody>
                  <a:tcPr marL="28571" marR="28571" marT="47618" marB="47618" anchor="ctr">
                    <a:solidFill>
                      <a:srgbClr val="FFCCFF"/>
                    </a:solidFill>
                  </a:tcPr>
                </a:tc>
              </a:tr>
              <a:tr h="255233">
                <a:tc>
                  <a:txBody>
                    <a:bodyPr/>
                    <a:lstStyle/>
                    <a:p>
                      <a:pPr fontAlgn="base"/>
                      <a:r>
                        <a:rPr lang="ja-JP" altLang="en-US" sz="1000" b="0">
                          <a:effectLst/>
                        </a:rPr>
                        <a:t>第</a:t>
                      </a:r>
                      <a:r>
                        <a:rPr lang="en-US" altLang="ja-JP" sz="1000" b="0">
                          <a:effectLst/>
                        </a:rPr>
                        <a:t>5</a:t>
                      </a:r>
                      <a:r>
                        <a:rPr lang="ja-JP" altLang="en-US" sz="1000" b="0">
                          <a:effectLst/>
                        </a:rPr>
                        <a:t>位</a:t>
                      </a:r>
                    </a:p>
                  </a:txBody>
                  <a:tcPr marL="28571" marR="28571" marT="47618" marB="47618" anchor="ctr">
                    <a:solidFill>
                      <a:srgbClr val="FF99FF"/>
                    </a:solidFill>
                  </a:tcPr>
                </a:tc>
                <a:tc>
                  <a:txBody>
                    <a:bodyPr/>
                    <a:lstStyle/>
                    <a:p>
                      <a:pPr fontAlgn="base"/>
                      <a:r>
                        <a:rPr lang="ja-JP" altLang="en-US" sz="1000" b="0" dirty="0">
                          <a:effectLst/>
                        </a:rPr>
                        <a:t>ノルン＋ノネット　ヴァール コモンズ</a:t>
                      </a:r>
                    </a:p>
                  </a:txBody>
                  <a:tcPr marL="28571" marR="28571" marT="47618" marB="47618" anchor="ctr">
                    <a:solidFill>
                      <a:srgbClr val="FF99FF"/>
                    </a:solidFill>
                  </a:tcPr>
                </a:tc>
                <a:tc>
                  <a:txBody>
                    <a:bodyPr/>
                    <a:lstStyle/>
                    <a:p>
                      <a:pPr fontAlgn="base"/>
                      <a:r>
                        <a:rPr lang="ja-JP" altLang="en-US" sz="1000" b="0" dirty="0" smtClean="0">
                          <a:effectLst/>
                        </a:rPr>
                        <a:t>○</a:t>
                      </a:r>
                      <a:endParaRPr lang="ja-JP" altLang="en-US" sz="1000" b="0" dirty="0">
                        <a:effectLst/>
                      </a:endParaRPr>
                    </a:p>
                  </a:txBody>
                  <a:tcPr marL="28571" marR="28571" marT="47618" marB="47618" anchor="ctr">
                    <a:solidFill>
                      <a:srgbClr val="FF99FF"/>
                    </a:solidFill>
                  </a:tcPr>
                </a:tc>
              </a:tr>
              <a:tr h="255233">
                <a:tc>
                  <a:txBody>
                    <a:bodyPr/>
                    <a:lstStyle/>
                    <a:p>
                      <a:pPr fontAlgn="base"/>
                      <a:r>
                        <a:rPr lang="ja-JP" altLang="en-US" sz="1000" b="0">
                          <a:effectLst/>
                        </a:rPr>
                        <a:t>第</a:t>
                      </a:r>
                      <a:r>
                        <a:rPr lang="en-US" altLang="ja-JP" sz="1000" b="0">
                          <a:effectLst/>
                        </a:rPr>
                        <a:t>6</a:t>
                      </a:r>
                      <a:r>
                        <a:rPr lang="ja-JP" altLang="en-US" sz="1000" b="0">
                          <a:effectLst/>
                        </a:rPr>
                        <a:t>位</a:t>
                      </a:r>
                    </a:p>
                  </a:txBody>
                  <a:tcPr marL="28571" marR="28571" marT="47618" marB="47618" anchor="ctr">
                    <a:solidFill>
                      <a:srgbClr val="FFCCFF"/>
                    </a:solidFill>
                  </a:tcPr>
                </a:tc>
                <a:tc>
                  <a:txBody>
                    <a:bodyPr/>
                    <a:lstStyle/>
                    <a:p>
                      <a:pPr fontAlgn="base"/>
                      <a:r>
                        <a:rPr lang="zh-TW" altLang="en-US" sz="1000" b="0" dirty="0">
                          <a:effectLst/>
                        </a:rPr>
                        <a:t>十三支演義 偃月三国伝</a:t>
                      </a:r>
                      <a:r>
                        <a:rPr lang="en-US" altLang="zh-TW" sz="1000" b="0" dirty="0">
                          <a:effectLst/>
                        </a:rPr>
                        <a:t>2</a:t>
                      </a:r>
                    </a:p>
                  </a:txBody>
                  <a:tcPr marL="28571" marR="28571" marT="47618" marB="47618" anchor="ctr">
                    <a:solidFill>
                      <a:srgbClr val="FFCCFF"/>
                    </a:solidFill>
                  </a:tcPr>
                </a:tc>
                <a:tc>
                  <a:txBody>
                    <a:bodyPr/>
                    <a:lstStyle/>
                    <a:p>
                      <a:pPr fontAlgn="base"/>
                      <a:r>
                        <a:rPr lang="en-US" altLang="ja-JP" sz="1000" b="0" dirty="0" smtClean="0">
                          <a:effectLst/>
                        </a:rPr>
                        <a:t>×</a:t>
                      </a:r>
                      <a:endParaRPr lang="ja-JP" altLang="en-US" sz="1000" b="0" dirty="0">
                        <a:effectLst/>
                      </a:endParaRPr>
                    </a:p>
                  </a:txBody>
                  <a:tcPr marL="28571" marR="28571" marT="47618" marB="47618" anchor="ctr">
                    <a:solidFill>
                      <a:srgbClr val="FFCCFF"/>
                    </a:solidFill>
                  </a:tcPr>
                </a:tc>
              </a:tr>
              <a:tr h="255233">
                <a:tc>
                  <a:txBody>
                    <a:bodyPr/>
                    <a:lstStyle/>
                    <a:p>
                      <a:pPr fontAlgn="base"/>
                      <a:r>
                        <a:rPr lang="ja-JP" altLang="en-US" sz="1000" b="0">
                          <a:effectLst/>
                        </a:rPr>
                        <a:t>第</a:t>
                      </a:r>
                      <a:r>
                        <a:rPr lang="en-US" altLang="ja-JP" sz="1000" b="0">
                          <a:effectLst/>
                        </a:rPr>
                        <a:t>7</a:t>
                      </a:r>
                      <a:r>
                        <a:rPr lang="ja-JP" altLang="en-US" sz="1000" b="0">
                          <a:effectLst/>
                        </a:rPr>
                        <a:t>位</a:t>
                      </a:r>
                    </a:p>
                  </a:txBody>
                  <a:tcPr marL="28571" marR="28571" marT="47618" marB="47618" anchor="ctr">
                    <a:solidFill>
                      <a:srgbClr val="FF99FF"/>
                    </a:solidFill>
                  </a:tcPr>
                </a:tc>
                <a:tc>
                  <a:txBody>
                    <a:bodyPr/>
                    <a:lstStyle/>
                    <a:p>
                      <a:pPr fontAlgn="base"/>
                      <a:r>
                        <a:rPr lang="ja-JP" altLang="en-US" sz="1000" b="0" dirty="0">
                          <a:effectLst/>
                        </a:rPr>
                        <a:t>戦場の円舞曲（ワルツ）</a:t>
                      </a:r>
                    </a:p>
                  </a:txBody>
                  <a:tcPr marL="28571" marR="28571" marT="47618" marB="47618" anchor="ctr">
                    <a:solidFill>
                      <a:srgbClr val="FF99FF"/>
                    </a:solidFill>
                  </a:tcPr>
                </a:tc>
                <a:tc>
                  <a:txBody>
                    <a:bodyPr/>
                    <a:lstStyle/>
                    <a:p>
                      <a:pPr fontAlgn="base"/>
                      <a:r>
                        <a:rPr lang="ja-JP" altLang="en-US" sz="1000" b="0" dirty="0" smtClean="0">
                          <a:effectLst/>
                        </a:rPr>
                        <a:t>○</a:t>
                      </a:r>
                      <a:endParaRPr lang="ja-JP" altLang="en-US" sz="1000" b="0" dirty="0">
                        <a:effectLst/>
                      </a:endParaRPr>
                    </a:p>
                  </a:txBody>
                  <a:tcPr marL="28571" marR="28571" marT="47618" marB="47618" anchor="ctr">
                    <a:solidFill>
                      <a:srgbClr val="FF99FF"/>
                    </a:solidFill>
                  </a:tcPr>
                </a:tc>
              </a:tr>
              <a:tr h="255233">
                <a:tc>
                  <a:txBody>
                    <a:bodyPr/>
                    <a:lstStyle/>
                    <a:p>
                      <a:pPr fontAlgn="base"/>
                      <a:r>
                        <a:rPr lang="ja-JP" altLang="en-US" sz="1000" b="0">
                          <a:effectLst/>
                        </a:rPr>
                        <a:t>第</a:t>
                      </a:r>
                      <a:r>
                        <a:rPr lang="en-US" altLang="ja-JP" sz="1000" b="0">
                          <a:effectLst/>
                        </a:rPr>
                        <a:t>8</a:t>
                      </a:r>
                      <a:r>
                        <a:rPr lang="ja-JP" altLang="en-US" sz="1000" b="0">
                          <a:effectLst/>
                        </a:rPr>
                        <a:t>話</a:t>
                      </a:r>
                    </a:p>
                  </a:txBody>
                  <a:tcPr marL="28571" marR="28571" marT="47618" marB="47618" anchor="ctr">
                    <a:solidFill>
                      <a:srgbClr val="FFCCFF"/>
                    </a:solidFill>
                  </a:tcPr>
                </a:tc>
                <a:tc>
                  <a:txBody>
                    <a:bodyPr/>
                    <a:lstStyle/>
                    <a:p>
                      <a:pPr fontAlgn="base"/>
                      <a:r>
                        <a:rPr lang="en-US" sz="1000" b="0" dirty="0">
                          <a:effectLst/>
                        </a:rPr>
                        <a:t>AMNESIA World</a:t>
                      </a:r>
                    </a:p>
                  </a:txBody>
                  <a:tcPr marL="28571" marR="28571" marT="47618" marB="47618" anchor="ctr">
                    <a:solidFill>
                      <a:srgbClr val="FFCCFF"/>
                    </a:solidFill>
                  </a:tcPr>
                </a:tc>
                <a:tc>
                  <a:txBody>
                    <a:bodyPr/>
                    <a:lstStyle/>
                    <a:p>
                      <a:pPr fontAlgn="base"/>
                      <a:r>
                        <a:rPr lang="ja-JP" altLang="en-US" sz="1000" b="0" dirty="0" smtClean="0">
                          <a:effectLst/>
                        </a:rPr>
                        <a:t>○</a:t>
                      </a:r>
                      <a:endParaRPr lang="ja-JP" altLang="en-US" sz="1000" b="0" dirty="0">
                        <a:effectLst/>
                      </a:endParaRPr>
                    </a:p>
                  </a:txBody>
                  <a:tcPr marL="28571" marR="28571" marT="47618" marB="47618" anchor="ctr">
                    <a:solidFill>
                      <a:srgbClr val="FFCCFF"/>
                    </a:solidFill>
                  </a:tcPr>
                </a:tc>
              </a:tr>
              <a:tr h="255233">
                <a:tc>
                  <a:txBody>
                    <a:bodyPr/>
                    <a:lstStyle/>
                    <a:p>
                      <a:pPr fontAlgn="base"/>
                      <a:r>
                        <a:rPr lang="ja-JP" altLang="en-US" sz="1000" b="0">
                          <a:effectLst/>
                        </a:rPr>
                        <a:t>第</a:t>
                      </a:r>
                      <a:r>
                        <a:rPr lang="en-US" altLang="ja-JP" sz="1000" b="0">
                          <a:effectLst/>
                        </a:rPr>
                        <a:t>9</a:t>
                      </a:r>
                      <a:r>
                        <a:rPr lang="ja-JP" altLang="en-US" sz="1000" b="0">
                          <a:effectLst/>
                        </a:rPr>
                        <a:t>位</a:t>
                      </a:r>
                    </a:p>
                  </a:txBody>
                  <a:tcPr marL="28571" marR="28571" marT="47618" marB="47618" anchor="ctr">
                    <a:solidFill>
                      <a:srgbClr val="FF99FF"/>
                    </a:solidFill>
                  </a:tcPr>
                </a:tc>
                <a:tc>
                  <a:txBody>
                    <a:bodyPr/>
                    <a:lstStyle/>
                    <a:p>
                      <a:pPr fontAlgn="base"/>
                      <a:r>
                        <a:rPr lang="ja-JP" altLang="en-US" sz="1000" b="0" dirty="0">
                          <a:effectLst/>
                        </a:rPr>
                        <a:t>金色のコルダ</a:t>
                      </a:r>
                      <a:r>
                        <a:rPr lang="en-US" altLang="ja-JP" sz="1000" b="0" dirty="0">
                          <a:effectLst/>
                        </a:rPr>
                        <a:t>3 </a:t>
                      </a:r>
                      <a:r>
                        <a:rPr lang="en-US" sz="1000" b="0" dirty="0" err="1">
                          <a:effectLst/>
                        </a:rPr>
                        <a:t>AnotherSky</a:t>
                      </a:r>
                      <a:r>
                        <a:rPr lang="en-US" sz="1000" b="0" dirty="0">
                          <a:effectLst/>
                        </a:rPr>
                        <a:t> feat.</a:t>
                      </a:r>
                      <a:r>
                        <a:rPr lang="ja-JP" altLang="en-US" sz="1000" b="0" dirty="0">
                          <a:effectLst/>
                        </a:rPr>
                        <a:t>天音学園</a:t>
                      </a:r>
                    </a:p>
                  </a:txBody>
                  <a:tcPr marL="28571" marR="28571" marT="47618" marB="47618" anchor="ctr">
                    <a:solidFill>
                      <a:srgbClr val="FF99FF"/>
                    </a:solidFill>
                  </a:tcPr>
                </a:tc>
                <a:tc>
                  <a:txBody>
                    <a:bodyPr/>
                    <a:lstStyle/>
                    <a:p>
                      <a:pPr fontAlgn="base"/>
                      <a:r>
                        <a:rPr lang="ja-JP" altLang="en-US" sz="1000" b="0" dirty="0" smtClean="0">
                          <a:effectLst/>
                        </a:rPr>
                        <a:t>○</a:t>
                      </a:r>
                      <a:endParaRPr lang="ja-JP" altLang="en-US" sz="1000" b="0" dirty="0">
                        <a:effectLst/>
                      </a:endParaRPr>
                    </a:p>
                  </a:txBody>
                  <a:tcPr marL="28571" marR="28571" marT="47618" marB="47618" anchor="ctr">
                    <a:solidFill>
                      <a:srgbClr val="FF99FF"/>
                    </a:solidFill>
                  </a:tcPr>
                </a:tc>
              </a:tr>
              <a:tr h="255233">
                <a:tc>
                  <a:txBody>
                    <a:bodyPr/>
                    <a:lstStyle/>
                    <a:p>
                      <a:pPr fontAlgn="base"/>
                      <a:r>
                        <a:rPr lang="ja-JP" altLang="en-US" sz="1000" b="0">
                          <a:effectLst/>
                        </a:rPr>
                        <a:t>第</a:t>
                      </a:r>
                      <a:r>
                        <a:rPr lang="en-US" altLang="ja-JP" sz="1000" b="0">
                          <a:effectLst/>
                        </a:rPr>
                        <a:t>10</a:t>
                      </a:r>
                      <a:r>
                        <a:rPr lang="ja-JP" altLang="en-US" sz="1000" b="0">
                          <a:effectLst/>
                        </a:rPr>
                        <a:t>位</a:t>
                      </a:r>
                    </a:p>
                  </a:txBody>
                  <a:tcPr marL="28571" marR="28571" marT="47618" marB="47618" anchor="ctr">
                    <a:solidFill>
                      <a:srgbClr val="FFCCFF"/>
                    </a:solidFill>
                  </a:tcPr>
                </a:tc>
                <a:tc>
                  <a:txBody>
                    <a:bodyPr/>
                    <a:lstStyle/>
                    <a:p>
                      <a:pPr fontAlgn="base"/>
                      <a:r>
                        <a:rPr lang="ja-JP" altLang="en-US" sz="1000" b="0" dirty="0">
                          <a:effectLst/>
                        </a:rPr>
                        <a:t>花咲くまにまに</a:t>
                      </a:r>
                    </a:p>
                  </a:txBody>
                  <a:tcPr marL="28571" marR="28571" marT="47618" marB="47618" anchor="ctr">
                    <a:solidFill>
                      <a:srgbClr val="FFCCFF"/>
                    </a:solidFill>
                  </a:tcPr>
                </a:tc>
                <a:tc>
                  <a:txBody>
                    <a:bodyPr/>
                    <a:lstStyle/>
                    <a:p>
                      <a:pPr algn="l"/>
                      <a:r>
                        <a:rPr kumimoji="1" lang="en-US" altLang="ja-JP" sz="1000" dirty="0" smtClean="0"/>
                        <a:t>×</a:t>
                      </a:r>
                      <a:endParaRPr kumimoji="1" lang="ja-JP" altLang="en-US" sz="1000" dirty="0"/>
                    </a:p>
                  </a:txBody>
                  <a:tcPr marL="91426" marR="91426" marT="45713" marB="45713">
                    <a:solidFill>
                      <a:srgbClr val="FFCCFF"/>
                    </a:solidFill>
                  </a:tcPr>
                </a:tc>
              </a:tr>
            </a:tbl>
          </a:graphicData>
        </a:graphic>
      </p:graphicFrame>
      <p:sp>
        <p:nvSpPr>
          <p:cNvPr id="6" name="テキスト ボックス 2"/>
          <p:cNvSpPr txBox="1">
            <a:spLocks noChangeArrowheads="1"/>
          </p:cNvSpPr>
          <p:nvPr/>
        </p:nvSpPr>
        <p:spPr bwMode="auto">
          <a:xfrm>
            <a:off x="1139215" y="5400949"/>
            <a:ext cx="12509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pPr>
              <a:defRPr/>
            </a:pPr>
            <a:r>
              <a:rPr kumimoji="1" lang="ja-JP" altLang="en-US" sz="1200" dirty="0" smtClean="0">
                <a:solidFill>
                  <a:srgbClr val="660066"/>
                </a:solidFill>
              </a:rPr>
              <a:t>乙女ゲーム部門</a:t>
            </a:r>
          </a:p>
        </p:txBody>
      </p:sp>
      <p:sp>
        <p:nvSpPr>
          <p:cNvPr id="7" name="テキスト ボックス 6"/>
          <p:cNvSpPr txBox="1"/>
          <p:nvPr/>
        </p:nvSpPr>
        <p:spPr>
          <a:xfrm>
            <a:off x="176213" y="4398963"/>
            <a:ext cx="2795587" cy="831850"/>
          </a:xfrm>
          <a:prstGeom prst="rect">
            <a:avLst/>
          </a:prstGeom>
          <a:noFill/>
        </p:spPr>
        <p:txBody>
          <a:bodyPr wrap="none">
            <a:spAutoFit/>
          </a:bodyPr>
          <a:lstStyle/>
          <a:p>
            <a:pPr>
              <a:defRPr/>
            </a:pPr>
            <a:r>
              <a:rPr kumimoji="1" lang="ja-JP" altLang="en-US" sz="1200" dirty="0">
                <a:solidFill>
                  <a:srgbClr val="660066"/>
                </a:solidFill>
              </a:rPr>
              <a:t>乙女ゲームアワードとは・・・</a:t>
            </a:r>
            <a:endParaRPr kumimoji="1" lang="en-US" altLang="ja-JP" sz="1200" dirty="0">
              <a:solidFill>
                <a:srgbClr val="660066"/>
              </a:solidFill>
            </a:endParaRPr>
          </a:p>
          <a:p>
            <a:pPr>
              <a:defRPr/>
            </a:pPr>
            <a:r>
              <a:rPr kumimoji="1" lang="ja-JP" altLang="en-US" sz="1200" dirty="0">
                <a:solidFill>
                  <a:srgbClr val="660066"/>
                </a:solidFill>
              </a:rPr>
              <a:t>乙女ゲーム情報誌</a:t>
            </a:r>
            <a:r>
              <a:rPr kumimoji="1" lang="en-US" altLang="ja-JP" sz="1200" dirty="0">
                <a:solidFill>
                  <a:srgbClr val="660066"/>
                </a:solidFill>
              </a:rPr>
              <a:t>『</a:t>
            </a:r>
            <a:r>
              <a:rPr kumimoji="1" lang="ja-JP" altLang="en-US" sz="1200" dirty="0">
                <a:solidFill>
                  <a:srgbClr val="660066"/>
                </a:solidFill>
              </a:rPr>
              <a:t>電撃</a:t>
            </a:r>
            <a:r>
              <a:rPr kumimoji="1" lang="en-US" altLang="ja-JP" sz="1200" dirty="0" err="1">
                <a:solidFill>
                  <a:srgbClr val="660066"/>
                </a:solidFill>
              </a:rPr>
              <a:t>Girl‘sStyle</a:t>
            </a:r>
            <a:r>
              <a:rPr kumimoji="1" lang="en-US" altLang="ja-JP" sz="1200" dirty="0">
                <a:solidFill>
                  <a:srgbClr val="660066"/>
                </a:solidFill>
              </a:rPr>
              <a:t>』</a:t>
            </a:r>
            <a:r>
              <a:rPr kumimoji="1" lang="ja-JP" altLang="en-US" sz="1200" dirty="0">
                <a:solidFill>
                  <a:srgbClr val="660066"/>
                </a:solidFill>
              </a:rPr>
              <a:t>が</a:t>
            </a:r>
            <a:endParaRPr kumimoji="1" lang="en-US" altLang="ja-JP" sz="1200" dirty="0">
              <a:solidFill>
                <a:srgbClr val="660066"/>
              </a:solidFill>
            </a:endParaRPr>
          </a:p>
          <a:p>
            <a:pPr>
              <a:defRPr/>
            </a:pPr>
            <a:r>
              <a:rPr kumimoji="1" lang="ja-JP" altLang="en-US" sz="1200" dirty="0">
                <a:solidFill>
                  <a:srgbClr val="660066"/>
                </a:solidFill>
              </a:rPr>
              <a:t>主催するユーザーの投票によって決まる</a:t>
            </a:r>
            <a:endParaRPr kumimoji="1" lang="en-US" altLang="ja-JP" sz="1200" dirty="0">
              <a:solidFill>
                <a:srgbClr val="660066"/>
              </a:solidFill>
            </a:endParaRPr>
          </a:p>
          <a:p>
            <a:pPr>
              <a:defRPr/>
            </a:pPr>
            <a:r>
              <a:rPr kumimoji="1" lang="ja-JP" altLang="en-US" sz="1200" dirty="0">
                <a:solidFill>
                  <a:srgbClr val="660066"/>
                </a:solidFill>
              </a:rPr>
              <a:t>ランキングです。</a:t>
            </a:r>
          </a:p>
        </p:txBody>
      </p:sp>
      <p:sp>
        <p:nvSpPr>
          <p:cNvPr id="8"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ターゲット層</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テキスト ボックス 1"/>
          <p:cNvSpPr txBox="1"/>
          <p:nvPr/>
        </p:nvSpPr>
        <p:spPr>
          <a:xfrm>
            <a:off x="3630876" y="1160411"/>
            <a:ext cx="1882247" cy="369332"/>
          </a:xfrm>
          <a:prstGeom prst="rect">
            <a:avLst/>
          </a:prstGeom>
          <a:noFill/>
        </p:spPr>
        <p:txBody>
          <a:bodyPr wrap="none" rtlCol="0">
            <a:spAutoFit/>
          </a:bodyPr>
          <a:lstStyle/>
          <a:p>
            <a:r>
              <a:rPr lang="ja-JP" altLang="en-US" dirty="0" smtClean="0"/>
              <a:t>見出しが入ります</a:t>
            </a:r>
            <a:endParaRPr kumimoji="1" lang="ja-JP" altLang="en-US" dirty="0"/>
          </a:p>
        </p:txBody>
      </p:sp>
    </p:spTree>
    <p:extLst>
      <p:ext uri="{BB962C8B-B14F-4D97-AF65-F5344CB8AC3E}">
        <p14:creationId xmlns:p14="http://schemas.microsoft.com/office/powerpoint/2010/main" val="40633972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noChangeArrowheads="1"/>
          </p:cNvSpPr>
          <p:nvPr/>
        </p:nvSpPr>
        <p:spPr bwMode="auto">
          <a:xfrm>
            <a:off x="577850" y="2672457"/>
            <a:ext cx="7991475" cy="24847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defRPr/>
            </a:pPr>
            <a:r>
              <a:rPr lang="ja-JP" altLang="en-US" sz="1800" b="1" dirty="0" smtClean="0">
                <a:solidFill>
                  <a:srgbClr val="660066"/>
                </a:solidFill>
              </a:rPr>
              <a:t>・世界観も含めたストーリーを大切にする！</a:t>
            </a:r>
            <a:endParaRPr lang="en-US" altLang="ja-JP" sz="1800" b="1" dirty="0" smtClean="0">
              <a:solidFill>
                <a:srgbClr val="660066"/>
              </a:solidFill>
            </a:endParaRPr>
          </a:p>
          <a:p>
            <a:pPr eaLnBrk="1" hangingPunct="1">
              <a:spcBef>
                <a:spcPct val="0"/>
              </a:spcBef>
              <a:buFontTx/>
              <a:buNone/>
              <a:defRPr/>
            </a:pPr>
            <a:r>
              <a:rPr lang="ja-JP" altLang="en-US" sz="1800" dirty="0" smtClean="0">
                <a:solidFill>
                  <a:srgbClr val="660066"/>
                </a:solidFill>
              </a:rPr>
              <a:t>乙女ゲーはキャラ設定だけできていれば終わりではありません！</a:t>
            </a:r>
            <a:endParaRPr lang="en-US" altLang="ja-JP" sz="1800" dirty="0" smtClean="0">
              <a:solidFill>
                <a:srgbClr val="660066"/>
              </a:solidFill>
            </a:endParaRPr>
          </a:p>
          <a:p>
            <a:pPr eaLnBrk="1" hangingPunct="1">
              <a:spcBef>
                <a:spcPct val="0"/>
              </a:spcBef>
              <a:buFontTx/>
              <a:buNone/>
              <a:defRPr/>
            </a:pPr>
            <a:r>
              <a:rPr lang="ja-JP" altLang="en-US" sz="1800" dirty="0" smtClean="0">
                <a:solidFill>
                  <a:srgbClr val="660066"/>
                </a:solidFill>
              </a:rPr>
              <a:t>そのキャラが存在しても不思議ない世界観が描かれていてこそしらけない</a:t>
            </a:r>
            <a:endParaRPr lang="en-US" altLang="ja-JP" sz="1800" dirty="0" smtClean="0">
              <a:solidFill>
                <a:srgbClr val="660066"/>
              </a:solidFill>
            </a:endParaRPr>
          </a:p>
          <a:p>
            <a:pPr eaLnBrk="1" hangingPunct="1">
              <a:spcBef>
                <a:spcPct val="0"/>
              </a:spcBef>
              <a:buFontTx/>
              <a:buNone/>
              <a:defRPr/>
            </a:pPr>
            <a:r>
              <a:rPr lang="ja-JP" altLang="en-US" sz="1800" dirty="0" smtClean="0">
                <a:solidFill>
                  <a:srgbClr val="660066"/>
                </a:solidFill>
              </a:rPr>
              <a:t>擬似恋愛ができるのです！本ゲームは世界観をないがしろにしません！</a:t>
            </a:r>
            <a:endParaRPr lang="en-US" altLang="ja-JP" sz="1800" dirty="0" smtClean="0">
              <a:solidFill>
                <a:srgbClr val="660066"/>
              </a:solidFill>
            </a:endParaRPr>
          </a:p>
          <a:p>
            <a:pPr eaLnBrk="1" hangingPunct="1">
              <a:spcBef>
                <a:spcPct val="0"/>
              </a:spcBef>
              <a:buFontTx/>
              <a:buNone/>
              <a:defRPr/>
            </a:pPr>
            <a:endParaRPr lang="en-US" altLang="ja-JP" sz="1800" dirty="0" smtClean="0">
              <a:solidFill>
                <a:srgbClr val="660066"/>
              </a:solidFill>
            </a:endParaRPr>
          </a:p>
          <a:p>
            <a:pPr eaLnBrk="1" hangingPunct="1">
              <a:spcBef>
                <a:spcPct val="0"/>
              </a:spcBef>
              <a:buFontTx/>
              <a:buNone/>
              <a:defRPr/>
            </a:pPr>
            <a:r>
              <a:rPr lang="ja-JP" altLang="en-US" sz="1800" b="1" dirty="0" smtClean="0">
                <a:solidFill>
                  <a:srgbClr val="660066"/>
                </a:solidFill>
              </a:rPr>
              <a:t>・カンタン遷移で迷わない！</a:t>
            </a:r>
            <a:endParaRPr lang="en-US" altLang="ja-JP" sz="1800" b="1" dirty="0" smtClean="0">
              <a:solidFill>
                <a:srgbClr val="660066"/>
              </a:solidFill>
            </a:endParaRPr>
          </a:p>
          <a:p>
            <a:pPr eaLnBrk="1" hangingPunct="1">
              <a:spcBef>
                <a:spcPct val="0"/>
              </a:spcBef>
              <a:buFontTx/>
              <a:buNone/>
              <a:defRPr/>
            </a:pPr>
            <a:r>
              <a:rPr lang="ja-JP" altLang="en-US" sz="1800" dirty="0" smtClean="0">
                <a:solidFill>
                  <a:srgbClr val="660066"/>
                </a:solidFill>
              </a:rPr>
              <a:t>ともだち申請やアイテム購入を迫られたり、ゲーム内遷移で迷子に</a:t>
            </a:r>
            <a:endParaRPr lang="en-US" altLang="ja-JP" sz="1800" dirty="0" smtClean="0">
              <a:solidFill>
                <a:srgbClr val="660066"/>
              </a:solidFill>
            </a:endParaRPr>
          </a:p>
          <a:p>
            <a:pPr eaLnBrk="1" hangingPunct="1">
              <a:spcBef>
                <a:spcPct val="0"/>
              </a:spcBef>
              <a:buFontTx/>
              <a:buNone/>
              <a:defRPr/>
            </a:pPr>
            <a:r>
              <a:rPr lang="ja-JP" altLang="en-US" sz="1800" dirty="0" smtClean="0">
                <a:solidFill>
                  <a:srgbClr val="660066"/>
                </a:solidFill>
              </a:rPr>
              <a:t>ならない、</a:t>
            </a:r>
            <a:r>
              <a:rPr lang="ja-JP" altLang="en-US" sz="1800" b="1" dirty="0" smtClean="0">
                <a:solidFill>
                  <a:srgbClr val="660066"/>
                </a:solidFill>
              </a:rPr>
              <a:t>ユーザビリティを第一に考えた仕様</a:t>
            </a:r>
            <a:r>
              <a:rPr lang="ja-JP" altLang="en-US" sz="1800" dirty="0" smtClean="0">
                <a:solidFill>
                  <a:srgbClr val="660066"/>
                </a:solidFill>
              </a:rPr>
              <a:t>になっています！</a:t>
            </a:r>
          </a:p>
        </p:txBody>
      </p:sp>
      <p:sp>
        <p:nvSpPr>
          <p:cNvPr id="6"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競合サービス比較</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角丸四角形 6"/>
          <p:cNvSpPr/>
          <p:nvPr/>
        </p:nvSpPr>
        <p:spPr>
          <a:xfrm>
            <a:off x="457200" y="2348880"/>
            <a:ext cx="8003232" cy="3096344"/>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991473"/>
            <a:ext cx="8569325" cy="1285399"/>
          </a:xfrm>
          <a:prstGeom prst="rect">
            <a:avLst/>
          </a:prstGeom>
        </p:spPr>
      </p:pic>
      <p:sp>
        <p:nvSpPr>
          <p:cNvPr id="8" name="タイトル 1"/>
          <p:cNvSpPr>
            <a:spLocks noGrp="1" noChangeArrowheads="1"/>
          </p:cNvSpPr>
          <p:nvPr/>
        </p:nvSpPr>
        <p:spPr bwMode="auto">
          <a:xfrm>
            <a:off x="3204221" y="5571008"/>
            <a:ext cx="5112195" cy="5396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defRPr/>
            </a:pPr>
            <a:r>
              <a:rPr lang="ja-JP" altLang="en-US" sz="1400" dirty="0">
                <a:solidFill>
                  <a:srgbClr val="660066"/>
                </a:solidFill>
                <a:latin typeface="メイリオ" panose="020B0604030504040204" pitchFamily="50" charset="-128"/>
              </a:rPr>
              <a:t>次</a:t>
            </a:r>
            <a:r>
              <a:rPr lang="ja-JP" altLang="en-US" sz="1400" dirty="0" smtClean="0">
                <a:solidFill>
                  <a:srgbClr val="660066"/>
                </a:solidFill>
                <a:latin typeface="メイリオ" panose="020B0604030504040204" pitchFamily="50" charset="-128"/>
              </a:rPr>
              <a:t>のページより具体的な競合サービスとの比較をいたします。</a:t>
            </a:r>
            <a:endParaRPr lang="en-US" altLang="ja-JP" sz="1400" dirty="0" smtClean="0">
              <a:solidFill>
                <a:srgbClr val="660066"/>
              </a:solidFill>
              <a:latin typeface="メイリオ" panose="020B0604030504040204" pitchFamily="50" charset="-128"/>
            </a:endParaRPr>
          </a:p>
          <a:p>
            <a:pPr eaLnBrk="1" hangingPunct="1">
              <a:spcBef>
                <a:spcPct val="0"/>
              </a:spcBef>
              <a:buFontTx/>
              <a:buNone/>
              <a:defRPr/>
            </a:pPr>
            <a:r>
              <a:rPr lang="ja-JP" altLang="en-US" sz="1400" dirty="0" smtClean="0">
                <a:solidFill>
                  <a:srgbClr val="660066"/>
                </a:solidFill>
                <a:latin typeface="メイリオ" panose="020B0604030504040204" pitchFamily="50" charset="-128"/>
              </a:rPr>
              <a:t>あわせてご覧ください。</a:t>
            </a:r>
            <a:endParaRPr lang="en-US" altLang="ja-JP" sz="1400" dirty="0">
              <a:solidFill>
                <a:srgbClr val="660066"/>
              </a:solidFill>
              <a:latin typeface="メイリオ" panose="020B0604030504040204" pitchFamily="50" charset="-128"/>
            </a:endParaRPr>
          </a:p>
        </p:txBody>
      </p:sp>
    </p:spTree>
    <p:extLst>
      <p:ext uri="{BB962C8B-B14F-4D97-AF65-F5344CB8AC3E}">
        <p14:creationId xmlns:p14="http://schemas.microsoft.com/office/powerpoint/2010/main" val="41438269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角丸四角形 10"/>
          <p:cNvSpPr/>
          <p:nvPr/>
        </p:nvSpPr>
        <p:spPr>
          <a:xfrm>
            <a:off x="457200" y="1125538"/>
            <a:ext cx="4042792" cy="424767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noChangeArrowheads="1"/>
          </p:cNvSpPr>
          <p:nvPr/>
        </p:nvSpPr>
        <p:spPr bwMode="auto">
          <a:xfrm>
            <a:off x="582851" y="2494073"/>
            <a:ext cx="2215911" cy="215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400" dirty="0" smtClean="0">
                <a:solidFill>
                  <a:srgbClr val="660066"/>
                </a:solidFill>
              </a:rPr>
              <a:t>[</a:t>
            </a:r>
            <a:r>
              <a:rPr lang="ja-JP" altLang="en-US" sz="1400" dirty="0" smtClean="0">
                <a:solidFill>
                  <a:srgbClr val="660066"/>
                </a:solidFill>
              </a:rPr>
              <a:t>問題点</a:t>
            </a:r>
            <a:r>
              <a:rPr lang="en-US" altLang="ja-JP" sz="1400" dirty="0" smtClean="0">
                <a:solidFill>
                  <a:srgbClr val="660066"/>
                </a:solidFill>
              </a:rPr>
              <a:t>]</a:t>
            </a:r>
          </a:p>
          <a:p>
            <a:pPr eaLnBrk="1" hangingPunct="1">
              <a:spcBef>
                <a:spcPct val="0"/>
              </a:spcBef>
              <a:buFontTx/>
              <a:buNone/>
            </a:pPr>
            <a:r>
              <a:rPr lang="ja-JP" altLang="en-US" sz="1400" dirty="0" smtClean="0">
                <a:solidFill>
                  <a:srgbClr val="660066"/>
                </a:solidFill>
              </a:rPr>
              <a:t>不必要なレベルでページを</a:t>
            </a:r>
            <a:r>
              <a:rPr lang="ja-JP" altLang="en-US" sz="1400" dirty="0">
                <a:solidFill>
                  <a:srgbClr val="660066"/>
                </a:solidFill>
              </a:rPr>
              <a:t>何度</a:t>
            </a:r>
            <a:r>
              <a:rPr lang="ja-JP" altLang="en-US" sz="1400" dirty="0" smtClean="0">
                <a:solidFill>
                  <a:srgbClr val="660066"/>
                </a:solidFill>
              </a:rPr>
              <a:t>も遷移させられサイト内で迷子になってしまう。</a:t>
            </a:r>
            <a:r>
              <a:rPr lang="ja-JP" altLang="en-US" sz="1400" dirty="0"/>
              <a:t/>
            </a:r>
            <a:br>
              <a:rPr lang="ja-JP" altLang="en-US" sz="1400" dirty="0"/>
            </a:br>
            <a:r>
              <a:rPr lang="en-US" altLang="ja-JP" sz="1400" dirty="0" smtClean="0">
                <a:solidFill>
                  <a:srgbClr val="00B050"/>
                </a:solidFill>
              </a:rPr>
              <a:t>[</a:t>
            </a:r>
            <a:r>
              <a:rPr lang="ja-JP" altLang="en-US" sz="1400" dirty="0" smtClean="0">
                <a:solidFill>
                  <a:srgbClr val="00B050"/>
                </a:solidFill>
              </a:rPr>
              <a:t>本ゲームでの対応</a:t>
            </a:r>
            <a:r>
              <a:rPr lang="en-US" altLang="ja-JP" sz="1400" dirty="0" smtClean="0">
                <a:solidFill>
                  <a:srgbClr val="00B050"/>
                </a:solidFill>
              </a:rPr>
              <a:t>]</a:t>
            </a:r>
          </a:p>
          <a:p>
            <a:pPr eaLnBrk="1" hangingPunct="1">
              <a:spcBef>
                <a:spcPct val="0"/>
              </a:spcBef>
              <a:buFontTx/>
              <a:buNone/>
            </a:pPr>
            <a:r>
              <a:rPr lang="ja-JP" altLang="en-US" sz="1400" dirty="0" smtClean="0">
                <a:solidFill>
                  <a:srgbClr val="00B050"/>
                </a:solidFill>
              </a:rPr>
              <a:t>課金や継続ログインなど運営側都合でユーザーを混乱させるような遷移はいたしません。</a:t>
            </a:r>
            <a:endParaRPr lang="ja-JP" altLang="en-US" sz="1400" dirty="0">
              <a:solidFill>
                <a:srgbClr val="00B050"/>
              </a:solidFill>
            </a:endParaRPr>
          </a:p>
        </p:txBody>
      </p:sp>
      <p:sp>
        <p:nvSpPr>
          <p:cNvPr id="4" name="タイトル 1"/>
          <p:cNvSpPr>
            <a:spLocks noGrp="1" noChangeArrowheads="1"/>
          </p:cNvSpPr>
          <p:nvPr/>
        </p:nvSpPr>
        <p:spPr bwMode="auto">
          <a:xfrm>
            <a:off x="1835697" y="1423318"/>
            <a:ext cx="2304256" cy="5655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ja-JP" altLang="en-US" sz="1600" b="1" dirty="0">
                <a:solidFill>
                  <a:srgbClr val="660066"/>
                </a:solidFill>
              </a:rPr>
              <a:t>誓いのキスは突然</a:t>
            </a:r>
            <a:r>
              <a:rPr lang="ja-JP" altLang="en-US" sz="1600" b="1" dirty="0" smtClean="0">
                <a:solidFill>
                  <a:srgbClr val="660066"/>
                </a:solidFill>
              </a:rPr>
              <a:t>に</a:t>
            </a:r>
            <a:endParaRPr lang="en-US" altLang="ja-JP" sz="1600" b="1" dirty="0" smtClean="0">
              <a:solidFill>
                <a:srgbClr val="660066"/>
              </a:solidFill>
            </a:endParaRPr>
          </a:p>
          <a:p>
            <a:pPr eaLnBrk="1" hangingPunct="1">
              <a:spcBef>
                <a:spcPct val="0"/>
              </a:spcBef>
              <a:buFontTx/>
              <a:buNone/>
            </a:pPr>
            <a:r>
              <a:rPr lang="ja-JP" altLang="en-US" sz="1600" b="1" dirty="0" smtClean="0">
                <a:solidFill>
                  <a:srgbClr val="660066"/>
                </a:solidFill>
              </a:rPr>
              <a:t>(</a:t>
            </a:r>
            <a:r>
              <a:rPr lang="ja-JP" altLang="en-US" sz="1600" b="1" dirty="0">
                <a:solidFill>
                  <a:srgbClr val="660066"/>
                </a:solidFill>
              </a:rPr>
              <a:t>株式会社ボルテージ)</a:t>
            </a:r>
          </a:p>
        </p:txBody>
      </p:sp>
      <p:pic>
        <p:nvPicPr>
          <p:cNvPr id="6"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17106" y="2494073"/>
            <a:ext cx="1566862" cy="234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図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0094" y="1291354"/>
            <a:ext cx="854075"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図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20272" y="2494073"/>
            <a:ext cx="1568450" cy="235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図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024414" y="1291355"/>
            <a:ext cx="852487" cy="85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競合サービス比較</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角丸四角形 11"/>
          <p:cNvSpPr/>
          <p:nvPr/>
        </p:nvSpPr>
        <p:spPr>
          <a:xfrm>
            <a:off x="4731520" y="1125538"/>
            <a:ext cx="4042792" cy="424767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タイトル 1"/>
          <p:cNvSpPr>
            <a:spLocks noGrp="1" noChangeArrowheads="1"/>
          </p:cNvSpPr>
          <p:nvPr/>
        </p:nvSpPr>
        <p:spPr bwMode="auto">
          <a:xfrm>
            <a:off x="4814761" y="2363076"/>
            <a:ext cx="2215911" cy="27927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400" dirty="0" smtClean="0">
                <a:solidFill>
                  <a:srgbClr val="660066"/>
                </a:solidFill>
              </a:rPr>
              <a:t>[</a:t>
            </a:r>
            <a:r>
              <a:rPr lang="ja-JP" altLang="en-US" sz="1400" dirty="0" smtClean="0">
                <a:solidFill>
                  <a:srgbClr val="660066"/>
                </a:solidFill>
              </a:rPr>
              <a:t>問題点</a:t>
            </a:r>
            <a:r>
              <a:rPr lang="en-US" altLang="ja-JP" sz="1400" dirty="0" smtClean="0">
                <a:solidFill>
                  <a:srgbClr val="660066"/>
                </a:solidFill>
              </a:rPr>
              <a:t>]</a:t>
            </a:r>
          </a:p>
          <a:p>
            <a:pPr eaLnBrk="1" hangingPunct="1">
              <a:spcBef>
                <a:spcPct val="0"/>
              </a:spcBef>
              <a:buFontTx/>
              <a:buNone/>
            </a:pPr>
            <a:r>
              <a:rPr lang="ja-JP" altLang="en-US" sz="1400" dirty="0" smtClean="0">
                <a:solidFill>
                  <a:srgbClr val="660066"/>
                </a:solidFill>
              </a:rPr>
              <a:t>背景の手抜きとメールアドレスの強制取得に運営側の都合が感じられる。</a:t>
            </a:r>
            <a:r>
              <a:rPr lang="ja-JP" altLang="en-US" sz="1400" dirty="0"/>
              <a:t/>
            </a:r>
            <a:br>
              <a:rPr lang="ja-JP" altLang="en-US" sz="1400" dirty="0"/>
            </a:br>
            <a:r>
              <a:rPr lang="en-US" altLang="ja-JP" sz="1400" dirty="0" smtClean="0">
                <a:solidFill>
                  <a:srgbClr val="00B050"/>
                </a:solidFill>
              </a:rPr>
              <a:t>[</a:t>
            </a:r>
            <a:r>
              <a:rPr lang="ja-JP" altLang="en-US" sz="1400" dirty="0" smtClean="0">
                <a:solidFill>
                  <a:srgbClr val="00B050"/>
                </a:solidFill>
              </a:rPr>
              <a:t>本ゲームでの対応</a:t>
            </a:r>
            <a:r>
              <a:rPr lang="en-US" altLang="ja-JP" sz="1400" dirty="0" smtClean="0">
                <a:solidFill>
                  <a:srgbClr val="00B050"/>
                </a:solidFill>
              </a:rPr>
              <a:t>]</a:t>
            </a:r>
          </a:p>
          <a:p>
            <a:pPr eaLnBrk="1" hangingPunct="1">
              <a:spcBef>
                <a:spcPct val="0"/>
              </a:spcBef>
              <a:buFontTx/>
              <a:buNone/>
            </a:pPr>
            <a:r>
              <a:rPr lang="ja-JP" altLang="en-US" sz="1400" dirty="0" smtClean="0">
                <a:solidFill>
                  <a:srgbClr val="00B050"/>
                </a:solidFill>
              </a:rPr>
              <a:t>ゲームは世界観が大切。人物だけでなく背景にも手は抜きません。また不必要に個人情報を取得してユーザーを不快にさせるようなことは一切いたしません。</a:t>
            </a:r>
            <a:endParaRPr lang="ja-JP" altLang="en-US" sz="1400" dirty="0">
              <a:solidFill>
                <a:srgbClr val="00B050"/>
              </a:solidFill>
            </a:endParaRPr>
          </a:p>
        </p:txBody>
      </p:sp>
      <p:sp>
        <p:nvSpPr>
          <p:cNvPr id="14" name="タイトル 1"/>
          <p:cNvSpPr>
            <a:spLocks noGrp="1" noChangeArrowheads="1"/>
          </p:cNvSpPr>
          <p:nvPr/>
        </p:nvSpPr>
        <p:spPr bwMode="auto">
          <a:xfrm>
            <a:off x="6110017" y="1423318"/>
            <a:ext cx="2304256" cy="5655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spcBef>
                <a:spcPct val="0"/>
              </a:spcBef>
              <a:buNone/>
            </a:pPr>
            <a:r>
              <a:rPr lang="ja-JP" altLang="en-US" sz="1600" b="1" dirty="0">
                <a:solidFill>
                  <a:srgbClr val="660066"/>
                </a:solidFill>
              </a:rPr>
              <a:t>イケメン大奥★恋の園</a:t>
            </a:r>
            <a:r>
              <a:rPr lang="ja-JP" altLang="en-US" sz="1600" b="1" dirty="0" smtClean="0">
                <a:solidFill>
                  <a:srgbClr val="660066"/>
                </a:solidFill>
              </a:rPr>
              <a:t>(</a:t>
            </a:r>
            <a:r>
              <a:rPr lang="ja-JP" altLang="en-US" sz="1600" b="1" dirty="0">
                <a:solidFill>
                  <a:srgbClr val="660066"/>
                </a:solidFill>
              </a:rPr>
              <a:t>株式会社サイバード</a:t>
            </a:r>
            <a:r>
              <a:rPr lang="ja-JP" altLang="en-US" sz="1600" b="1" dirty="0" smtClean="0">
                <a:solidFill>
                  <a:srgbClr val="660066"/>
                </a:solidFill>
              </a:rPr>
              <a:t>)</a:t>
            </a:r>
            <a:endParaRPr lang="ja-JP" altLang="en-US" sz="1600" b="1" dirty="0">
              <a:solidFill>
                <a:srgbClr val="660066"/>
              </a:solidFill>
            </a:endParaRPr>
          </a:p>
        </p:txBody>
      </p:sp>
    </p:spTree>
    <p:extLst>
      <p:ext uri="{BB962C8B-B14F-4D97-AF65-F5344CB8AC3E}">
        <p14:creationId xmlns:p14="http://schemas.microsoft.com/office/powerpoint/2010/main" val="1048149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17106" y="2489381"/>
            <a:ext cx="1566862" cy="235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図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0094" y="1278146"/>
            <a:ext cx="852487"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図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24414" y="1280368"/>
            <a:ext cx="852487"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図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21859" y="2489381"/>
            <a:ext cx="1566863" cy="235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角丸四角形 10"/>
          <p:cNvSpPr/>
          <p:nvPr/>
        </p:nvSpPr>
        <p:spPr>
          <a:xfrm>
            <a:off x="457200" y="1125538"/>
            <a:ext cx="4042792" cy="424767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noChangeArrowheads="1"/>
          </p:cNvSpPr>
          <p:nvPr/>
        </p:nvSpPr>
        <p:spPr bwMode="auto">
          <a:xfrm>
            <a:off x="457200" y="2284829"/>
            <a:ext cx="2314600" cy="28802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400" dirty="0" smtClean="0">
                <a:solidFill>
                  <a:srgbClr val="660066"/>
                </a:solidFill>
              </a:rPr>
              <a:t>[</a:t>
            </a:r>
            <a:r>
              <a:rPr lang="ja-JP" altLang="en-US" sz="1400" dirty="0" smtClean="0">
                <a:solidFill>
                  <a:srgbClr val="660066"/>
                </a:solidFill>
              </a:rPr>
              <a:t>問題点</a:t>
            </a:r>
            <a:r>
              <a:rPr lang="en-US" altLang="ja-JP" sz="1400" dirty="0" smtClean="0">
                <a:solidFill>
                  <a:srgbClr val="660066"/>
                </a:solidFill>
              </a:rPr>
              <a:t>]</a:t>
            </a:r>
          </a:p>
          <a:p>
            <a:pPr eaLnBrk="1" hangingPunct="1">
              <a:spcBef>
                <a:spcPct val="0"/>
              </a:spcBef>
              <a:buFontTx/>
              <a:buNone/>
            </a:pPr>
            <a:r>
              <a:rPr lang="ja-JP" altLang="en-US" sz="1400" dirty="0" smtClean="0">
                <a:solidFill>
                  <a:srgbClr val="660066"/>
                </a:solidFill>
              </a:rPr>
              <a:t>刑事という設定に意味がなく、ゲームの根幹から</a:t>
            </a:r>
            <a:endParaRPr lang="en-US" altLang="ja-JP" sz="1400" dirty="0" smtClean="0">
              <a:solidFill>
                <a:srgbClr val="660066"/>
              </a:solidFill>
            </a:endParaRPr>
          </a:p>
          <a:p>
            <a:pPr eaLnBrk="1" hangingPunct="1">
              <a:spcBef>
                <a:spcPct val="0"/>
              </a:spcBef>
              <a:buFontTx/>
              <a:buNone/>
            </a:pPr>
            <a:r>
              <a:rPr lang="ja-JP" altLang="en-US" sz="1400" dirty="0" smtClean="0">
                <a:solidFill>
                  <a:srgbClr val="660066"/>
                </a:solidFill>
              </a:rPr>
              <a:t>練りこみ不足。また画像を横から縦に変えた際致命的なバグがある。</a:t>
            </a:r>
            <a:r>
              <a:rPr lang="ja-JP" altLang="en-US" sz="1400" dirty="0"/>
              <a:t/>
            </a:r>
            <a:br>
              <a:rPr lang="ja-JP" altLang="en-US" sz="1400" dirty="0"/>
            </a:br>
            <a:r>
              <a:rPr lang="en-US" altLang="ja-JP" sz="1400" dirty="0" smtClean="0">
                <a:solidFill>
                  <a:srgbClr val="00B050"/>
                </a:solidFill>
              </a:rPr>
              <a:t>[</a:t>
            </a:r>
            <a:r>
              <a:rPr lang="ja-JP" altLang="en-US" sz="1400" dirty="0" smtClean="0">
                <a:solidFill>
                  <a:srgbClr val="00B050"/>
                </a:solidFill>
              </a:rPr>
              <a:t>本ゲームでの対応</a:t>
            </a:r>
            <a:r>
              <a:rPr lang="en-US" altLang="ja-JP" sz="1400" dirty="0" smtClean="0">
                <a:solidFill>
                  <a:srgbClr val="00B050"/>
                </a:solidFill>
              </a:rPr>
              <a:t>]</a:t>
            </a:r>
          </a:p>
          <a:p>
            <a:pPr eaLnBrk="1" hangingPunct="1">
              <a:spcBef>
                <a:spcPct val="0"/>
              </a:spcBef>
              <a:buFontTx/>
              <a:buNone/>
            </a:pPr>
            <a:r>
              <a:rPr lang="ja-JP" altLang="en-US" sz="1400" dirty="0" smtClean="0">
                <a:solidFill>
                  <a:srgbClr val="00B050"/>
                </a:solidFill>
              </a:rPr>
              <a:t>あまりに設定が後づけである。</a:t>
            </a:r>
            <a:r>
              <a:rPr lang="ja-JP" altLang="en-US" sz="1400" dirty="0" smtClean="0">
                <a:solidFill>
                  <a:srgbClr val="00B050"/>
                </a:solidFill>
              </a:rPr>
              <a:t>刑事に見えない刑事はユーザーの願望を満たせません。</a:t>
            </a:r>
            <a:endParaRPr lang="ja-JP" altLang="en-US" sz="1400" dirty="0">
              <a:solidFill>
                <a:srgbClr val="00B050"/>
              </a:solidFill>
            </a:endParaRPr>
          </a:p>
        </p:txBody>
      </p:sp>
      <p:sp>
        <p:nvSpPr>
          <p:cNvPr id="4" name="タイトル 1"/>
          <p:cNvSpPr>
            <a:spLocks noGrp="1" noChangeArrowheads="1"/>
          </p:cNvSpPr>
          <p:nvPr/>
        </p:nvSpPr>
        <p:spPr bwMode="auto">
          <a:xfrm>
            <a:off x="1835697" y="1269554"/>
            <a:ext cx="2304256" cy="8633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spcBef>
                <a:spcPct val="0"/>
              </a:spcBef>
              <a:buNone/>
            </a:pPr>
            <a:r>
              <a:rPr lang="ja-JP" altLang="en-US" sz="1600" b="1" dirty="0">
                <a:solidFill>
                  <a:srgbClr val="660066"/>
                </a:solidFill>
              </a:rPr>
              <a:t>アブナイ★恋の捜査室</a:t>
            </a:r>
            <a:r>
              <a:rPr lang="ja-JP" altLang="en-US" sz="1600" b="1" dirty="0" smtClean="0">
                <a:solidFill>
                  <a:srgbClr val="660066"/>
                </a:solidFill>
              </a:rPr>
              <a:t>(</a:t>
            </a:r>
            <a:r>
              <a:rPr lang="ja-JP" altLang="en-US" sz="1600" b="1" dirty="0">
                <a:solidFill>
                  <a:srgbClr val="660066"/>
                </a:solidFill>
              </a:rPr>
              <a:t>ジグノシステムジャパン株式会社</a:t>
            </a:r>
            <a:r>
              <a:rPr lang="ja-JP" altLang="en-US" sz="1600" b="1" dirty="0" smtClean="0">
                <a:solidFill>
                  <a:srgbClr val="660066"/>
                </a:solidFill>
              </a:rPr>
              <a:t>)</a:t>
            </a:r>
            <a:endParaRPr lang="ja-JP" altLang="en-US" sz="1600" b="1" dirty="0">
              <a:solidFill>
                <a:srgbClr val="660066"/>
              </a:solidFill>
            </a:endParaRPr>
          </a:p>
        </p:txBody>
      </p:sp>
      <p:sp>
        <p:nvSpPr>
          <p:cNvPr id="10"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競合サービス比較</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角丸四角形 11"/>
          <p:cNvSpPr/>
          <p:nvPr/>
        </p:nvSpPr>
        <p:spPr>
          <a:xfrm>
            <a:off x="4731520" y="1125538"/>
            <a:ext cx="4042792" cy="424767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タイトル 1"/>
          <p:cNvSpPr>
            <a:spLocks noGrp="1" noChangeArrowheads="1"/>
          </p:cNvSpPr>
          <p:nvPr/>
        </p:nvSpPr>
        <p:spPr bwMode="auto">
          <a:xfrm>
            <a:off x="4814761" y="2363076"/>
            <a:ext cx="2215911" cy="27927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400" dirty="0" smtClean="0">
                <a:solidFill>
                  <a:srgbClr val="660066"/>
                </a:solidFill>
              </a:rPr>
              <a:t>[</a:t>
            </a:r>
            <a:r>
              <a:rPr lang="ja-JP" altLang="en-US" sz="1400" dirty="0" smtClean="0">
                <a:solidFill>
                  <a:srgbClr val="660066"/>
                </a:solidFill>
              </a:rPr>
              <a:t>問題点</a:t>
            </a:r>
            <a:r>
              <a:rPr lang="en-US" altLang="ja-JP" sz="1400" dirty="0" smtClean="0">
                <a:solidFill>
                  <a:srgbClr val="660066"/>
                </a:solidFill>
              </a:rPr>
              <a:t>]</a:t>
            </a:r>
          </a:p>
          <a:p>
            <a:pPr>
              <a:spcBef>
                <a:spcPct val="0"/>
              </a:spcBef>
              <a:buNone/>
            </a:pPr>
            <a:r>
              <a:rPr lang="ja-JP" altLang="en-US" sz="1400" dirty="0">
                <a:solidFill>
                  <a:srgbClr val="660066"/>
                </a:solidFill>
              </a:rPr>
              <a:t>アプリの</a:t>
            </a:r>
            <a:r>
              <a:rPr lang="ja-JP" altLang="en-US" sz="1400" dirty="0" smtClean="0">
                <a:solidFill>
                  <a:srgbClr val="660066"/>
                </a:solidFill>
              </a:rPr>
              <a:t>アップデート後データ</a:t>
            </a:r>
            <a:r>
              <a:rPr lang="ja-JP" altLang="en-US" sz="1400" dirty="0">
                <a:solidFill>
                  <a:srgbClr val="660066"/>
                </a:solidFill>
              </a:rPr>
              <a:t>が消えた</a:t>
            </a:r>
            <a:r>
              <a:rPr lang="ja-JP" altLang="en-US" sz="1400" dirty="0" smtClean="0">
                <a:solidFill>
                  <a:srgbClr val="660066"/>
                </a:solidFill>
              </a:rPr>
              <a:t>などシステム問題がある。</a:t>
            </a:r>
            <a:r>
              <a:rPr lang="ja-JP" altLang="en-US" sz="1400" dirty="0"/>
              <a:t/>
            </a:r>
            <a:br>
              <a:rPr lang="ja-JP" altLang="en-US" sz="1400" dirty="0"/>
            </a:br>
            <a:r>
              <a:rPr lang="en-US" altLang="ja-JP" sz="1400" dirty="0" smtClean="0">
                <a:solidFill>
                  <a:srgbClr val="00B050"/>
                </a:solidFill>
              </a:rPr>
              <a:t>[</a:t>
            </a:r>
            <a:r>
              <a:rPr lang="ja-JP" altLang="en-US" sz="1400" dirty="0" smtClean="0">
                <a:solidFill>
                  <a:srgbClr val="00B050"/>
                </a:solidFill>
              </a:rPr>
              <a:t>本ゲームでの対応</a:t>
            </a:r>
            <a:r>
              <a:rPr lang="en-US" altLang="ja-JP" sz="1400" dirty="0" smtClean="0">
                <a:solidFill>
                  <a:srgbClr val="00B050"/>
                </a:solidFill>
              </a:rPr>
              <a:t>]</a:t>
            </a:r>
          </a:p>
          <a:p>
            <a:pPr>
              <a:spcBef>
                <a:spcPct val="0"/>
              </a:spcBef>
              <a:buNone/>
            </a:pPr>
            <a:r>
              <a:rPr lang="ja-JP" altLang="en-US" sz="1400" dirty="0">
                <a:solidFill>
                  <a:srgbClr val="00B050"/>
                </a:solidFill>
              </a:rPr>
              <a:t>データや履歴などは更新の際、開発環境にて責任を持ってデバッグのうえ商用環境に反映する体制をとっております。</a:t>
            </a:r>
          </a:p>
        </p:txBody>
      </p:sp>
      <p:sp>
        <p:nvSpPr>
          <p:cNvPr id="14" name="タイトル 1"/>
          <p:cNvSpPr>
            <a:spLocks noGrp="1" noChangeArrowheads="1"/>
          </p:cNvSpPr>
          <p:nvPr/>
        </p:nvSpPr>
        <p:spPr bwMode="auto">
          <a:xfrm>
            <a:off x="6108430" y="1269554"/>
            <a:ext cx="2578370" cy="8633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spcBef>
                <a:spcPct val="0"/>
              </a:spcBef>
              <a:buNone/>
            </a:pPr>
            <a:r>
              <a:rPr lang="ja-JP" altLang="en-US" sz="1600" b="1" dirty="0">
                <a:solidFill>
                  <a:srgbClr val="660066"/>
                </a:solidFill>
              </a:rPr>
              <a:t>恋のシナリオ～斎藤工と秘密の恋</a:t>
            </a:r>
            <a:r>
              <a:rPr lang="ja-JP" altLang="en-US" sz="1600" b="1" dirty="0" smtClean="0">
                <a:solidFill>
                  <a:srgbClr val="660066"/>
                </a:solidFill>
              </a:rPr>
              <a:t>～</a:t>
            </a:r>
            <a:endParaRPr lang="en-US" altLang="ja-JP" sz="1600" b="1" dirty="0">
              <a:solidFill>
                <a:srgbClr val="660066"/>
              </a:solidFill>
            </a:endParaRPr>
          </a:p>
          <a:p>
            <a:pPr>
              <a:spcBef>
                <a:spcPct val="0"/>
              </a:spcBef>
              <a:buNone/>
            </a:pPr>
            <a:r>
              <a:rPr lang="ja-JP" altLang="en-US" sz="1600" b="1" dirty="0" smtClean="0">
                <a:solidFill>
                  <a:srgbClr val="660066"/>
                </a:solidFill>
              </a:rPr>
              <a:t>(</a:t>
            </a:r>
            <a:r>
              <a:rPr lang="ja-JP" altLang="en-US" sz="1600" b="1" dirty="0">
                <a:solidFill>
                  <a:srgbClr val="660066"/>
                </a:solidFill>
              </a:rPr>
              <a:t>株式会社カエルエックス</a:t>
            </a:r>
            <a:r>
              <a:rPr lang="ja-JP" altLang="en-US" sz="1600" b="1" dirty="0" smtClean="0">
                <a:solidFill>
                  <a:srgbClr val="660066"/>
                </a:solidFill>
              </a:rPr>
              <a:t>)</a:t>
            </a:r>
            <a:endParaRPr lang="ja-JP" altLang="en-US" sz="1600" b="1" dirty="0">
              <a:solidFill>
                <a:srgbClr val="660066"/>
              </a:solidFill>
            </a:endParaRPr>
          </a:p>
        </p:txBody>
      </p:sp>
    </p:spTree>
    <p:extLst>
      <p:ext uri="{BB962C8B-B14F-4D97-AF65-F5344CB8AC3E}">
        <p14:creationId xmlns:p14="http://schemas.microsoft.com/office/powerpoint/2010/main" val="31934103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22826" y="1274961"/>
            <a:ext cx="854075"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図 1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9986" y="2490968"/>
            <a:ext cx="1566862" cy="234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図 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0425" y="1286814"/>
            <a:ext cx="854075"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角丸四角形 10"/>
          <p:cNvSpPr/>
          <p:nvPr/>
        </p:nvSpPr>
        <p:spPr>
          <a:xfrm>
            <a:off x="457200" y="1125538"/>
            <a:ext cx="4042792" cy="424767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noChangeArrowheads="1"/>
          </p:cNvSpPr>
          <p:nvPr/>
        </p:nvSpPr>
        <p:spPr bwMode="auto">
          <a:xfrm>
            <a:off x="457200" y="2284829"/>
            <a:ext cx="2314600" cy="28802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400" dirty="0" smtClean="0">
                <a:solidFill>
                  <a:srgbClr val="660066"/>
                </a:solidFill>
              </a:rPr>
              <a:t>[</a:t>
            </a:r>
            <a:r>
              <a:rPr lang="ja-JP" altLang="en-US" sz="1400" dirty="0" smtClean="0">
                <a:solidFill>
                  <a:srgbClr val="660066"/>
                </a:solidFill>
              </a:rPr>
              <a:t>問題点</a:t>
            </a:r>
            <a:r>
              <a:rPr lang="en-US" altLang="ja-JP" sz="1400" dirty="0" smtClean="0">
                <a:solidFill>
                  <a:srgbClr val="660066"/>
                </a:solidFill>
              </a:rPr>
              <a:t>]</a:t>
            </a:r>
          </a:p>
          <a:p>
            <a:pPr>
              <a:spcBef>
                <a:spcPct val="0"/>
              </a:spcBef>
              <a:buNone/>
            </a:pPr>
            <a:r>
              <a:rPr lang="ja-JP" altLang="en-US" sz="1400" dirty="0" smtClean="0">
                <a:solidFill>
                  <a:srgbClr val="660066"/>
                </a:solidFill>
              </a:rPr>
              <a:t>次</a:t>
            </a:r>
            <a:r>
              <a:rPr lang="ja-JP" altLang="en-US" sz="1400" dirty="0">
                <a:solidFill>
                  <a:srgbClr val="660066"/>
                </a:solidFill>
              </a:rPr>
              <a:t>のストーリーがなかなか読めないので恋愛に入らない</a:t>
            </a:r>
            <a:r>
              <a:rPr lang="ja-JP" altLang="en-US" sz="1400" dirty="0" smtClean="0">
                <a:solidFill>
                  <a:srgbClr val="660066"/>
                </a:solidFill>
              </a:rPr>
              <a:t>状態の</a:t>
            </a:r>
            <a:r>
              <a:rPr lang="ja-JP" altLang="en-US" sz="1400" dirty="0">
                <a:solidFill>
                  <a:srgbClr val="660066"/>
                </a:solidFill>
              </a:rPr>
              <a:t>プロローグの段階</a:t>
            </a:r>
            <a:r>
              <a:rPr lang="ja-JP" altLang="en-US" sz="1400" dirty="0" smtClean="0">
                <a:solidFill>
                  <a:srgbClr val="660066"/>
                </a:solidFill>
              </a:rPr>
              <a:t>でユーザーは離れると思います。</a:t>
            </a:r>
            <a:r>
              <a:rPr lang="ja-JP" altLang="en-US" sz="1400" dirty="0"/>
              <a:t/>
            </a:r>
            <a:br>
              <a:rPr lang="ja-JP" altLang="en-US" sz="1400" dirty="0"/>
            </a:br>
            <a:r>
              <a:rPr lang="en-US" altLang="ja-JP" sz="1400" dirty="0" smtClean="0">
                <a:solidFill>
                  <a:srgbClr val="00B050"/>
                </a:solidFill>
              </a:rPr>
              <a:t>[</a:t>
            </a:r>
            <a:r>
              <a:rPr lang="ja-JP" altLang="en-US" sz="1400" dirty="0" smtClean="0">
                <a:solidFill>
                  <a:srgbClr val="00B050"/>
                </a:solidFill>
              </a:rPr>
              <a:t>本ゲームでの対応</a:t>
            </a:r>
            <a:r>
              <a:rPr lang="en-US" altLang="ja-JP" sz="1400" dirty="0" smtClean="0">
                <a:solidFill>
                  <a:srgbClr val="00B050"/>
                </a:solidFill>
              </a:rPr>
              <a:t>]</a:t>
            </a:r>
          </a:p>
          <a:p>
            <a:pPr eaLnBrk="1" hangingPunct="1">
              <a:spcBef>
                <a:spcPct val="0"/>
              </a:spcBef>
              <a:buFontTx/>
              <a:buNone/>
            </a:pPr>
            <a:r>
              <a:rPr lang="ja-JP" altLang="en-US" sz="1400" dirty="0" smtClean="0">
                <a:solidFill>
                  <a:srgbClr val="00B050"/>
                </a:solidFill>
              </a:rPr>
              <a:t>序盤は最も大切な部分。本ゲームでは序盤はボリューム多めでユーザー</a:t>
            </a:r>
            <a:endParaRPr lang="en-US" altLang="ja-JP" sz="1400" dirty="0" smtClean="0">
              <a:solidFill>
                <a:srgbClr val="00B050"/>
              </a:solidFill>
            </a:endParaRPr>
          </a:p>
          <a:p>
            <a:pPr eaLnBrk="1" hangingPunct="1">
              <a:spcBef>
                <a:spcPct val="0"/>
              </a:spcBef>
              <a:buFontTx/>
              <a:buNone/>
            </a:pPr>
            <a:r>
              <a:rPr lang="ja-JP" altLang="en-US" sz="1400" dirty="0" smtClean="0">
                <a:solidFill>
                  <a:srgbClr val="00B050"/>
                </a:solidFill>
              </a:rPr>
              <a:t>を世界観に引き込みます。</a:t>
            </a:r>
            <a:endParaRPr lang="ja-JP" altLang="en-US" sz="1400" dirty="0">
              <a:solidFill>
                <a:srgbClr val="00B050"/>
              </a:solidFill>
            </a:endParaRPr>
          </a:p>
        </p:txBody>
      </p:sp>
      <p:sp>
        <p:nvSpPr>
          <p:cNvPr id="4" name="タイトル 1"/>
          <p:cNvSpPr>
            <a:spLocks noGrp="1" noChangeArrowheads="1"/>
          </p:cNvSpPr>
          <p:nvPr/>
        </p:nvSpPr>
        <p:spPr bwMode="auto">
          <a:xfrm>
            <a:off x="1763688" y="1269554"/>
            <a:ext cx="2581956" cy="8633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spcBef>
                <a:spcPct val="0"/>
              </a:spcBef>
              <a:buNone/>
            </a:pPr>
            <a:r>
              <a:rPr lang="ja-JP" altLang="en-US" sz="1600" b="1" dirty="0">
                <a:solidFill>
                  <a:srgbClr val="660066"/>
                </a:solidFill>
              </a:rPr>
              <a:t>恋する式神 </a:t>
            </a:r>
            <a:r>
              <a:rPr lang="en-US" altLang="ja-JP" sz="1600" b="1" dirty="0">
                <a:solidFill>
                  <a:srgbClr val="660066"/>
                </a:solidFill>
              </a:rPr>
              <a:t>for </a:t>
            </a:r>
            <a:r>
              <a:rPr lang="en-US" altLang="ja-JP" sz="1600" b="1" dirty="0" smtClean="0">
                <a:solidFill>
                  <a:srgbClr val="660066"/>
                </a:solidFill>
              </a:rPr>
              <a:t>au</a:t>
            </a:r>
            <a:r>
              <a:rPr lang="ja-JP" altLang="en-US" sz="1600" b="1" dirty="0" smtClean="0">
                <a:solidFill>
                  <a:srgbClr val="660066"/>
                </a:solidFill>
              </a:rPr>
              <a:t>　　</a:t>
            </a:r>
            <a:endParaRPr lang="en-US" altLang="ja-JP" sz="1600" b="1" dirty="0" smtClean="0">
              <a:solidFill>
                <a:srgbClr val="660066"/>
              </a:solidFill>
            </a:endParaRPr>
          </a:p>
          <a:p>
            <a:pPr>
              <a:spcBef>
                <a:spcPct val="0"/>
              </a:spcBef>
              <a:buNone/>
            </a:pPr>
            <a:r>
              <a:rPr lang="ja-JP" altLang="en-US" sz="1600" b="1" dirty="0" smtClean="0">
                <a:solidFill>
                  <a:srgbClr val="660066"/>
                </a:solidFill>
              </a:rPr>
              <a:t>(</a:t>
            </a:r>
            <a:r>
              <a:rPr lang="ja-JP" altLang="en-US" sz="1600" b="1" dirty="0">
                <a:solidFill>
                  <a:srgbClr val="660066"/>
                </a:solidFill>
              </a:rPr>
              <a:t>株式会社カエルエックス</a:t>
            </a:r>
            <a:r>
              <a:rPr lang="ja-JP" altLang="en-US" sz="1600" b="1" dirty="0" smtClean="0">
                <a:solidFill>
                  <a:srgbClr val="660066"/>
                </a:solidFill>
              </a:rPr>
              <a:t>)</a:t>
            </a:r>
            <a:endParaRPr lang="ja-JP" altLang="en-US" sz="1600" b="1" dirty="0">
              <a:solidFill>
                <a:srgbClr val="660066"/>
              </a:solidFill>
            </a:endParaRPr>
          </a:p>
        </p:txBody>
      </p:sp>
      <p:sp>
        <p:nvSpPr>
          <p:cNvPr id="10"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競合サービス比較</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角丸四角形 11"/>
          <p:cNvSpPr/>
          <p:nvPr/>
        </p:nvSpPr>
        <p:spPr>
          <a:xfrm>
            <a:off x="4731520" y="1125538"/>
            <a:ext cx="4042792" cy="496775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タイトル 1"/>
          <p:cNvSpPr>
            <a:spLocks noGrp="1" noChangeArrowheads="1"/>
          </p:cNvSpPr>
          <p:nvPr/>
        </p:nvSpPr>
        <p:spPr bwMode="auto">
          <a:xfrm>
            <a:off x="4803217" y="1853005"/>
            <a:ext cx="3789687" cy="27927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400" dirty="0" smtClean="0">
                <a:solidFill>
                  <a:srgbClr val="660066"/>
                </a:solidFill>
              </a:rPr>
              <a:t>[</a:t>
            </a:r>
            <a:r>
              <a:rPr lang="ja-JP" altLang="en-US" sz="1400" dirty="0" smtClean="0">
                <a:solidFill>
                  <a:srgbClr val="660066"/>
                </a:solidFill>
              </a:rPr>
              <a:t>問題点</a:t>
            </a:r>
            <a:r>
              <a:rPr lang="en-US" altLang="ja-JP" sz="1400" dirty="0" smtClean="0">
                <a:solidFill>
                  <a:srgbClr val="660066"/>
                </a:solidFill>
              </a:rPr>
              <a:t>]</a:t>
            </a:r>
          </a:p>
          <a:p>
            <a:pPr>
              <a:spcBef>
                <a:spcPct val="0"/>
              </a:spcBef>
              <a:buNone/>
            </a:pPr>
            <a:r>
              <a:rPr lang="ja-JP" altLang="en-US" sz="1400" dirty="0" smtClean="0">
                <a:solidFill>
                  <a:srgbClr val="660066"/>
                </a:solidFill>
              </a:rPr>
              <a:t>ストーリーが完結している</a:t>
            </a:r>
            <a:r>
              <a:rPr lang="ja-JP" altLang="en-US" sz="1400" dirty="0">
                <a:solidFill>
                  <a:srgbClr val="660066"/>
                </a:solidFill>
              </a:rPr>
              <a:t>ようですが、更新</a:t>
            </a:r>
            <a:r>
              <a:rPr lang="ja-JP" altLang="en-US" sz="1400" dirty="0" smtClean="0">
                <a:solidFill>
                  <a:srgbClr val="660066"/>
                </a:solidFill>
              </a:rPr>
              <a:t>と銘打って同じ</a:t>
            </a:r>
            <a:r>
              <a:rPr lang="ja-JP" altLang="en-US" sz="1400" dirty="0">
                <a:solidFill>
                  <a:srgbClr val="660066"/>
                </a:solidFill>
              </a:rPr>
              <a:t>ストーリーを繰り返しているように思えます。ユーザーレビューでも指摘されていますがこのような運営</a:t>
            </a:r>
            <a:r>
              <a:rPr lang="ja-JP" altLang="en-US" sz="1400" dirty="0" smtClean="0">
                <a:solidFill>
                  <a:srgbClr val="660066"/>
                </a:solidFill>
              </a:rPr>
              <a:t>は信頼を失います。</a:t>
            </a:r>
            <a:r>
              <a:rPr lang="ja-JP" altLang="en-US" sz="1400" dirty="0"/>
              <a:t/>
            </a:r>
            <a:br>
              <a:rPr lang="ja-JP" altLang="en-US" sz="1400" dirty="0"/>
            </a:br>
            <a:r>
              <a:rPr lang="en-US" altLang="ja-JP" sz="1400" dirty="0" smtClean="0">
                <a:solidFill>
                  <a:srgbClr val="00B050"/>
                </a:solidFill>
              </a:rPr>
              <a:t>[</a:t>
            </a:r>
            <a:r>
              <a:rPr lang="ja-JP" altLang="en-US" sz="1400" dirty="0" smtClean="0">
                <a:solidFill>
                  <a:srgbClr val="00B050"/>
                </a:solidFill>
              </a:rPr>
              <a:t>本ゲームでの対応</a:t>
            </a:r>
            <a:r>
              <a:rPr lang="en-US" altLang="ja-JP" sz="1400" dirty="0" smtClean="0">
                <a:solidFill>
                  <a:srgbClr val="00B050"/>
                </a:solidFill>
              </a:rPr>
              <a:t>]</a:t>
            </a:r>
          </a:p>
          <a:p>
            <a:pPr>
              <a:spcBef>
                <a:spcPct val="0"/>
              </a:spcBef>
              <a:buNone/>
            </a:pPr>
            <a:r>
              <a:rPr lang="ja-JP" altLang="en-US" sz="1400" dirty="0" smtClean="0">
                <a:solidFill>
                  <a:srgbClr val="00B050"/>
                </a:solidFill>
              </a:rPr>
              <a:t>本ゲームはストーリー</a:t>
            </a:r>
            <a:r>
              <a:rPr lang="ja-JP" altLang="en-US" sz="1400" dirty="0">
                <a:solidFill>
                  <a:srgbClr val="00B050"/>
                </a:solidFill>
              </a:rPr>
              <a:t>重複を更新としません。多くのユーザーを裏切らないためにもアナザーストーリーを更新としてご提供します。</a:t>
            </a:r>
          </a:p>
        </p:txBody>
      </p:sp>
      <p:sp>
        <p:nvSpPr>
          <p:cNvPr id="14" name="タイトル 1"/>
          <p:cNvSpPr>
            <a:spLocks noGrp="1" noChangeArrowheads="1"/>
          </p:cNvSpPr>
          <p:nvPr/>
        </p:nvSpPr>
        <p:spPr bwMode="auto">
          <a:xfrm>
            <a:off x="6108430" y="1269554"/>
            <a:ext cx="2578370" cy="8633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spcBef>
                <a:spcPct val="0"/>
              </a:spcBef>
              <a:buNone/>
            </a:pPr>
            <a:r>
              <a:rPr lang="ja-JP" altLang="en-US" sz="1600" b="1" dirty="0">
                <a:solidFill>
                  <a:srgbClr val="660066"/>
                </a:solidFill>
              </a:rPr>
              <a:t>恋に落ちた海賊</a:t>
            </a:r>
            <a:r>
              <a:rPr lang="ja-JP" altLang="en-US" sz="1600" b="1" dirty="0" smtClean="0">
                <a:solidFill>
                  <a:srgbClr val="660066"/>
                </a:solidFill>
              </a:rPr>
              <a:t>王</a:t>
            </a:r>
            <a:endParaRPr lang="en-US" altLang="ja-JP" sz="1600" b="1" dirty="0" smtClean="0">
              <a:solidFill>
                <a:srgbClr val="660066"/>
              </a:solidFill>
            </a:endParaRPr>
          </a:p>
          <a:p>
            <a:pPr>
              <a:spcBef>
                <a:spcPct val="0"/>
              </a:spcBef>
              <a:buNone/>
            </a:pPr>
            <a:r>
              <a:rPr lang="ja-JP" altLang="en-US" sz="1600" b="1" dirty="0" smtClean="0">
                <a:solidFill>
                  <a:srgbClr val="660066"/>
                </a:solidFill>
              </a:rPr>
              <a:t>(</a:t>
            </a:r>
            <a:r>
              <a:rPr lang="ja-JP" altLang="en-US" sz="1600" b="1" dirty="0">
                <a:solidFill>
                  <a:srgbClr val="660066"/>
                </a:solidFill>
              </a:rPr>
              <a:t>株式会社ボルテージ</a:t>
            </a:r>
            <a:r>
              <a:rPr lang="ja-JP" altLang="en-US" sz="1600" b="1" dirty="0" smtClean="0">
                <a:solidFill>
                  <a:srgbClr val="660066"/>
                </a:solidFill>
              </a:rPr>
              <a:t>)</a:t>
            </a:r>
            <a:endParaRPr lang="ja-JP" altLang="en-US" sz="1600" b="1" dirty="0">
              <a:solidFill>
                <a:srgbClr val="660066"/>
              </a:solidFill>
            </a:endParaRPr>
          </a:p>
        </p:txBody>
      </p:sp>
      <p:pic>
        <p:nvPicPr>
          <p:cNvPr id="23" name="図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23310" y="4382448"/>
            <a:ext cx="2349500" cy="156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59800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ジャンル・</a:t>
            </a:r>
            <a:r>
              <a:rPr lang="zh-CN" altLang="ja-JP" sz="280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サービス内容</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テキスト ボックス 1"/>
          <p:cNvSpPr txBox="1"/>
          <p:nvPr/>
        </p:nvSpPr>
        <p:spPr>
          <a:xfrm>
            <a:off x="3541109" y="3356992"/>
            <a:ext cx="2061783" cy="369332"/>
          </a:xfrm>
          <a:prstGeom prst="rect">
            <a:avLst/>
          </a:prstGeom>
          <a:noFill/>
        </p:spPr>
        <p:txBody>
          <a:bodyPr wrap="none" rtlCol="0">
            <a:spAutoFit/>
          </a:bodyPr>
          <a:lstStyle/>
          <a:p>
            <a:r>
              <a:rPr kumimoji="1" lang="ja-JP" altLang="en-US" dirty="0" smtClean="0">
                <a:solidFill>
                  <a:schemeClr val="bg1"/>
                </a:solidFill>
              </a:rPr>
              <a:t>ここに画像入ります</a:t>
            </a:r>
            <a:endParaRPr kumimoji="1" lang="ja-JP" altLang="en-US" dirty="0">
              <a:solidFill>
                <a:schemeClr val="bg1"/>
              </a:solidFill>
            </a:endParaRPr>
          </a:p>
        </p:txBody>
      </p:sp>
    </p:spTree>
    <p:extLst>
      <p:ext uri="{BB962C8B-B14F-4D97-AF65-F5344CB8AC3E}">
        <p14:creationId xmlns:p14="http://schemas.microsoft.com/office/powerpoint/2010/main" val="29563369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144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Text Box 1"/>
          <p:cNvSpPr txBox="1">
            <a:spLocks noChangeArrowheads="1"/>
          </p:cNvSpPr>
          <p:nvPr/>
        </p:nvSpPr>
        <p:spPr bwMode="auto">
          <a:xfrm>
            <a:off x="1981200" y="152400"/>
            <a:ext cx="5181600"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lgn="ctr" eaLnBrk="1" hangingPunct="1">
              <a:spcBef>
                <a:spcPct val="0"/>
              </a:spcBef>
            </a:pPr>
            <a:r>
              <a:rPr lang="zh-CN" altLang="ja-JP" sz="2400" u="sng">
                <a:solidFill>
                  <a:srgbClr val="404040"/>
                </a:solidFill>
                <a:latin typeface="メイリオ" panose="020B0604030504040204" pitchFamily="50" charset="-128"/>
              </a:rPr>
              <a:t>サービス情報</a:t>
            </a:r>
          </a:p>
        </p:txBody>
      </p:sp>
      <p:graphicFrame>
        <p:nvGraphicFramePr>
          <p:cNvPr id="5" name="Group 4"/>
          <p:cNvGraphicFramePr>
            <a:graphicFrameLocks noGrp="1"/>
          </p:cNvGraphicFramePr>
          <p:nvPr>
            <p:extLst>
              <p:ext uri="{D42A27DB-BD31-4B8C-83A1-F6EECF244321}">
                <p14:modId xmlns:p14="http://schemas.microsoft.com/office/powerpoint/2010/main" val="1712877922"/>
              </p:ext>
            </p:extLst>
          </p:nvPr>
        </p:nvGraphicFramePr>
        <p:xfrm>
          <a:off x="758825" y="768350"/>
          <a:ext cx="7845425" cy="5757863"/>
        </p:xfrm>
        <a:graphic>
          <a:graphicData uri="http://schemas.openxmlformats.org/drawingml/2006/table">
            <a:tbl>
              <a:tblPr/>
              <a:tblGrid>
                <a:gridCol w="1084263"/>
                <a:gridCol w="954087"/>
                <a:gridCol w="960438"/>
                <a:gridCol w="4846637"/>
              </a:tblGrid>
              <a:tr h="376817">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4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US" altLang="ja-JP" sz="1400" b="0" i="0" u="none" strike="noStrike" cap="none" normalizeH="0" baseline="0" dirty="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①</a:t>
                      </a:r>
                      <a:r>
                        <a:rPr kumimoji="0" lang="ja-JP" altLang="en-US" sz="1400" b="0" i="0" u="none" strike="noStrike" cap="none" normalizeH="0" baseline="0" dirty="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サービス名称</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4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en-US"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ときめく愛</a:t>
                      </a:r>
                      <a:r>
                        <a:rPr kumimoji="0" lang="en-US"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COLOR</a:t>
                      </a:r>
                      <a:r>
                        <a:rPr kumimoji="0" lang="ja-JP" altLang="en-US"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 </a:t>
                      </a:r>
                      <a:r>
                        <a:rPr kumimoji="0" lang="en-US"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for au </a:t>
                      </a:r>
                      <a:r>
                        <a:rPr kumimoji="0" lang="ja-JP" altLang="en-US"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スマートパス</a:t>
                      </a:r>
                      <a:endParaRPr kumimoji="0" lang="ja-JP" altLang="zh-CN"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hMerge="1">
                  <a:txBody>
                    <a:bodyPr/>
                    <a:lstStyle/>
                    <a:p>
                      <a:endParaRPr kumimoji="1" lang="ja-JP" altLang="en-US"/>
                    </a:p>
                  </a:txBody>
                  <a:tcPr/>
                </a:tc>
              </a:tr>
              <a:tr h="656236">
                <a:tc row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4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en-US" sz="15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②提供形態</a:t>
                      </a:r>
                    </a:p>
                    <a:p>
                      <a:pPr marL="0" marR="0" lvl="0" indent="0" algn="l" defTabSz="914400" rtl="0" eaLnBrk="1" fontAlgn="base" latinLnBrk="0" hangingPunct="1">
                        <a:lnSpc>
                          <a:spcPts val="2375"/>
                        </a:lnSpc>
                        <a:spcBef>
                          <a:spcPts val="3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US" altLang="ja-JP" sz="10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a:t>
                      </a:r>
                      <a:r>
                        <a:rPr kumimoji="0" lang="ja-JP" altLang="en-US" sz="10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左記の番号を記載ください</a:t>
                      </a:r>
                    </a:p>
                  </a:txBody>
                  <a:tcPr marL="36000" marR="36000" marT="35998" marB="35998" anchor="ctr" horzOverflow="overflow">
                    <a:lnL w="11520" cap="flat" cmpd="sng" algn="ctr">
                      <a:solidFill>
                        <a:srgbClr val="333399"/>
                      </a:solidFill>
                      <a:prstDash val="solid"/>
                      <a:round/>
                      <a:headEnd type="none" w="med" len="med"/>
                      <a:tailEnd type="none" w="med" len="med"/>
                    </a:lnL>
                    <a:lnR w="11520" cap="flat" cmpd="sng" algn="ctr">
                      <a:solidFill>
                        <a:srgbClr val="7575D1"/>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002060"/>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35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US" altLang="ja-JP" sz="12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Android</a:t>
                      </a:r>
                    </a:p>
                    <a:p>
                      <a:pPr marL="0" marR="0" lvl="0" indent="0" algn="l" defTabSz="914400" rtl="0" eaLnBrk="1" fontAlgn="base" latinLnBrk="0" hangingPunct="1">
                        <a:lnSpc>
                          <a:spcPts val="2375"/>
                        </a:lnSpc>
                        <a:spcBef>
                          <a:spcPts val="35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US" altLang="ja-JP" sz="10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(TM)</a:t>
                      </a:r>
                      <a:r>
                        <a:rPr kumimoji="0" lang="ja-JP" altLang="en-US" sz="12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向</a:t>
                      </a:r>
                    </a:p>
                  </a:txBody>
                  <a:tcPr marL="36000" marR="36000" marT="35998" marB="35998" anchor="ctr" horzOverflow="overflow">
                    <a:lnL w="11520" cap="flat" cmpd="sng" algn="ctr">
                      <a:solidFill>
                        <a:srgbClr val="7575D1"/>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002060"/>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2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US" altLang="ja-JP" sz="28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a:noFill/>
                    </a:lnR>
                    <a:lnT w="11520" cap="flat" cmpd="sng" algn="ctr">
                      <a:solidFill>
                        <a:srgbClr val="333399"/>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275"/>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en-US" sz="12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②⇒Webサービス</a:t>
                      </a:r>
                    </a:p>
                  </a:txBody>
                  <a:tcPr marL="36000" marR="36000" marT="35998" marB="35998"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CECEEF"/>
                    </a:solidFill>
                  </a:tcPr>
                </a:tc>
              </a:tr>
              <a:tr h="666794">
                <a:tc vMerge="1">
                  <a:txBody>
                    <a:bodyPr/>
                    <a:lstStyle/>
                    <a:p>
                      <a:endParaRPr kumimoji="1" lang="ja-JP" altLang="en-US"/>
                    </a:p>
                  </a:txBody>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35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US"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iOS</a:t>
                      </a:r>
                      <a:r>
                        <a:rPr kumimoji="0" lang="ja-JP" altLang="en-US"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向</a:t>
                      </a:r>
                    </a:p>
                  </a:txBody>
                  <a:tcPr marL="36000" marR="36000" marT="35998" marB="35998" anchor="ctr" horzOverflow="overflow">
                    <a:lnL w="11520" cap="flat" cmpd="sng" algn="ctr">
                      <a:solidFill>
                        <a:srgbClr val="7575D1"/>
                      </a:solidFill>
                      <a:prstDash val="solid"/>
                      <a:round/>
                      <a:headEnd type="none" w="med" len="med"/>
                      <a:tailEnd type="none" w="med" len="med"/>
                    </a:lnL>
                    <a:lnR>
                      <a:noFill/>
                    </a:lnR>
                    <a:lnT w="11520" cap="flat" cmpd="sng" algn="ctr">
                      <a:solidFill>
                        <a:srgbClr val="7575D1"/>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002060"/>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2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US" altLang="ja-JP" sz="28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a:noFill/>
                    </a:lnR>
                    <a:lnT w="11520" cap="flat" cmpd="sng" algn="ctr">
                      <a:solidFill>
                        <a:srgbClr val="7575D1"/>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275"/>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2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①⇒Web</a:t>
                      </a:r>
                      <a:r>
                        <a:rPr kumimoji="0" lang="zh-CN" altLang="ja-JP" sz="12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サービス</a:t>
                      </a:r>
                    </a:p>
                  </a:txBody>
                  <a:tcPr marL="36000" marR="36000" marT="35998" marB="35998" horzOverflow="overflow">
                    <a:lnL>
                      <a:noFill/>
                    </a:lnL>
                    <a:lnR w="11520" cap="flat" cmpd="sng" algn="ctr">
                      <a:solidFill>
                        <a:srgbClr val="333399"/>
                      </a:solidFill>
                      <a:prstDash val="solid"/>
                      <a:round/>
                      <a:headEnd type="none" w="med" len="med"/>
                      <a:tailEnd type="none" w="med" len="med"/>
                    </a:lnR>
                    <a:lnT w="11520" cap="flat" cmpd="sng" algn="ctr">
                      <a:solidFill>
                        <a:srgbClr val="7575D1"/>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CECEEF"/>
                    </a:solidFill>
                  </a:tcPr>
                </a:tc>
              </a:tr>
              <a:tr h="952563">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4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en-US"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③アピールポイント</a:t>
                      </a:r>
                      <a:r>
                        <a:rPr kumimoji="0" lang="en-US"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
                      </a:r>
                      <a:br>
                        <a:rPr kumimoji="0" lang="en-US"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br>
                      <a:r>
                        <a:rPr kumimoji="0" lang="ja-JP" altLang="en-US"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・キャッチ</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7575D1"/>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en-US"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架空の</a:t>
                      </a:r>
                      <a:r>
                        <a:rPr kumimoji="0" lang="en-US"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SNS</a:t>
                      </a:r>
                      <a:r>
                        <a:rPr kumimoji="0" lang="ja-JP" altLang="en-US"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を舞台にしたリアルだけど不思議な恋愛ゲームが登場！</a:t>
                      </a:r>
                    </a:p>
                  </a:txBody>
                  <a:tcPr marL="36000" marR="36000" marT="427170" marB="35998" anchor="ctr" horzOverflow="overflow">
                    <a:lnL>
                      <a:noFill/>
                    </a:lnL>
                    <a:lnR w="11520" cap="flat" cmpd="sng" algn="ctr">
                      <a:solidFill>
                        <a:srgbClr val="333399"/>
                      </a:solidFill>
                      <a:prstDash val="solid"/>
                      <a:round/>
                      <a:headEnd type="none" w="med" len="med"/>
                      <a:tailEnd type="none" w="med" len="med"/>
                    </a:lnR>
                    <a:lnT w="11520" cap="flat" cmpd="sng" algn="ctr">
                      <a:solidFill>
                        <a:srgbClr val="7575D1"/>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hMerge="1">
                  <a:txBody>
                    <a:bodyPr/>
                    <a:lstStyle/>
                    <a:p>
                      <a:endParaRPr kumimoji="1" lang="ja-JP" altLang="en-US"/>
                    </a:p>
                  </a:txBody>
                  <a:tcPr/>
                </a:tc>
              </a:tr>
              <a:tr h="454055">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4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④</a:t>
                      </a:r>
                      <a:r>
                        <a:rPr kumimoji="0" lang="zh-CN"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サービス概要</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56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en-US" sz="1600" b="0" i="0" u="none" strike="noStrike" cap="none" normalizeH="0" baseline="0" dirty="0" smtClean="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アドベンチャー要素を含むテキスト恋愛ゲーム</a:t>
                      </a:r>
                      <a:endParaRPr kumimoji="0" lang="en-US"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hMerge="1">
                  <a:txBody>
                    <a:bodyPr/>
                    <a:lstStyle/>
                    <a:p>
                      <a:endParaRPr kumimoji="1" lang="ja-JP" altLang="en-US"/>
                    </a:p>
                  </a:txBody>
                  <a:tcPr/>
                </a:tc>
              </a:tr>
              <a:tr h="619262">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4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⑤</a:t>
                      </a:r>
                      <a:r>
                        <a:rPr kumimoji="0" lang="zh-CN"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想定ターゲット</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t" latinLnBrk="0" hangingPunct="1">
                        <a:lnSpc>
                          <a:spcPct val="64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zh-CN"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全年齢対象の</a:t>
                      </a:r>
                      <a:r>
                        <a:rPr kumimoji="0" lang="ja-JP" altLang="zh-CN"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Android</a:t>
                      </a:r>
                      <a:r>
                        <a:rPr kumimoji="0" lang="zh-CN"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a:t>
                      </a:r>
                      <a:r>
                        <a:rPr kumimoji="0" lang="ja-JP" altLang="zh-CN"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iOS</a:t>
                      </a:r>
                      <a:r>
                        <a:rPr kumimoji="0" lang="zh-CN"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ユーザー</a:t>
                      </a:r>
                    </a:p>
                  </a:txBody>
                  <a:tcPr marL="36000" marR="36000" marT="427170" marB="35998" anchor="ctr"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hMerge="1">
                  <a:txBody>
                    <a:bodyPr/>
                    <a:lstStyle/>
                    <a:p>
                      <a:endParaRPr kumimoji="1" lang="ja-JP" altLang="en-US"/>
                    </a:p>
                  </a:txBody>
                  <a:tcPr/>
                </a:tc>
              </a:tr>
              <a:tr h="508034">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3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⑥</a:t>
                      </a:r>
                      <a:r>
                        <a:rPr kumimoji="0" lang="zh-CN"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追加課金の有無</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2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US" altLang="ja-JP" sz="28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275"/>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zh-CN" altLang="ja-JP" sz="12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無</a:t>
                      </a:r>
                    </a:p>
                  </a:txBody>
                  <a:tcPr marL="36000" marR="36000" marT="35998" marB="35998"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CECEEF"/>
                    </a:solidFill>
                  </a:tcPr>
                </a:tc>
              </a:tr>
              <a:tr h="508034">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3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⑦</a:t>
                      </a:r>
                      <a:r>
                        <a:rPr kumimoji="0" lang="zh-CN"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音楽著作権の有無</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2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US" altLang="ja-JP" sz="28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275"/>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zh-CN" altLang="ja-JP" sz="12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無</a:t>
                      </a:r>
                    </a:p>
                  </a:txBody>
                  <a:tcPr marL="36000" marR="36000" marT="35998" marB="35998"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CECEEF"/>
                    </a:solidFill>
                  </a:tcPr>
                </a:tc>
              </a:tr>
              <a:tr h="508034">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3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⑧</a:t>
                      </a:r>
                      <a:r>
                        <a:rPr kumimoji="0" lang="zh-CN"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遠隔通知等の有無</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222268"/>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2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US" altLang="ja-JP" sz="28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a:noFill/>
                    </a:lnR>
                    <a:lnT w="11520" cap="flat" cmpd="sng" algn="ctr">
                      <a:solidFill>
                        <a:srgbClr val="333399"/>
                      </a:solidFill>
                      <a:prstDash val="solid"/>
                      <a:round/>
                      <a:headEnd type="none" w="med" len="med"/>
                      <a:tailEnd type="none" w="med" len="med"/>
                    </a:lnT>
                    <a:lnB w="11520" cap="flat" cmpd="sng" algn="ctr">
                      <a:solidFill>
                        <a:srgbClr val="222268"/>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275"/>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zh-CN" altLang="ja-JP" sz="12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無</a:t>
                      </a:r>
                    </a:p>
                  </a:txBody>
                  <a:tcPr marL="36000" marR="36000" marT="35998" marB="35998"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222268"/>
                      </a:solidFill>
                      <a:prstDash val="solid"/>
                      <a:round/>
                      <a:headEnd type="none" w="med" len="med"/>
                      <a:tailEnd type="none" w="med" len="med"/>
                    </a:lnB>
                    <a:lnTlToBr>
                      <a:noFill/>
                    </a:lnTlToBr>
                    <a:lnBlToTr>
                      <a:noFill/>
                    </a:lnBlToTr>
                    <a:solidFill>
                      <a:srgbClr val="CECEEF"/>
                    </a:solidFill>
                  </a:tcPr>
                </a:tc>
              </a:tr>
              <a:tr h="508034">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3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⑨</a:t>
                      </a:r>
                      <a:r>
                        <a:rPr kumimoji="0" lang="zh-CN"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常駐機能の有無</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222268"/>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2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US" altLang="ja-JP" sz="28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a:noFill/>
                    </a:lnR>
                    <a:lnT w="11520" cap="flat" cmpd="sng" algn="ctr">
                      <a:solidFill>
                        <a:srgbClr val="222268"/>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275"/>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zh-CN" altLang="ja-JP" sz="12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無</a:t>
                      </a:r>
                    </a:p>
                  </a:txBody>
                  <a:tcPr marL="36000" marR="36000" marT="35998" marB="35998" horzOverflow="overflow">
                    <a:lnL>
                      <a:noFill/>
                    </a:lnL>
                    <a:lnR w="11520" cap="flat" cmpd="sng" algn="ctr">
                      <a:solidFill>
                        <a:srgbClr val="333399"/>
                      </a:solidFill>
                      <a:prstDash val="solid"/>
                      <a:round/>
                      <a:headEnd type="none" w="med" len="med"/>
                      <a:tailEnd type="none" w="med" len="med"/>
                    </a:lnR>
                    <a:lnT w="11520" cap="flat" cmpd="sng" algn="ctr">
                      <a:solidFill>
                        <a:srgbClr val="222268"/>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CECEEF"/>
                    </a:solidFill>
                  </a:tcPr>
                </a:tc>
              </a:tr>
            </a:tbl>
          </a:graphicData>
        </a:graphic>
      </p:graphicFrame>
    </p:spTree>
    <p:extLst>
      <p:ext uri="{BB962C8B-B14F-4D97-AF65-F5344CB8AC3E}">
        <p14:creationId xmlns:p14="http://schemas.microsoft.com/office/powerpoint/2010/main" val="18996342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323528" y="1412776"/>
            <a:ext cx="8388350" cy="41764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4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lgn="ctr" eaLnBrk="1" hangingPunct="1">
              <a:lnSpc>
                <a:spcPct val="93000"/>
              </a:lnSpc>
              <a:spcBef>
                <a:spcPct val="0"/>
              </a:spcBef>
              <a:buFontTx/>
              <a:buNone/>
              <a:defRPr/>
            </a:pPr>
            <a:endParaRPr lang="en-US" altLang="ja-JP" sz="1800" b="1" dirty="0" smtClean="0">
              <a:solidFill>
                <a:srgbClr val="660066"/>
              </a:solidFill>
              <a:latin typeface="Calibri" panose="020F0502020204030204" pitchFamily="34" charset="0"/>
              <a:ea typeface="ＭＳ Ｐゴシック" panose="020B060007020508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女性スマホユーザーの半数以上が利用する乙女ゲーム。</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そしてスマホにおける</a:t>
            </a:r>
            <a:r>
              <a:rPr lang="en-US" altLang="ja-JP" sz="1800" dirty="0" smtClean="0">
                <a:solidFill>
                  <a:srgbClr val="660066"/>
                </a:solidFill>
                <a:latin typeface="メイリオ" panose="020B0604030504040204" pitchFamily="50" charset="-128"/>
              </a:rPr>
              <a:t>SNS</a:t>
            </a:r>
            <a:r>
              <a:rPr lang="ja-JP" altLang="en-US" sz="1800" dirty="0" smtClean="0">
                <a:solidFill>
                  <a:srgbClr val="660066"/>
                </a:solidFill>
                <a:latin typeface="メイリオ" panose="020B0604030504040204" pitchFamily="50" charset="-128"/>
              </a:rPr>
              <a:t>は</a:t>
            </a:r>
            <a:r>
              <a:rPr lang="ja-JP" altLang="en-US" sz="1800" dirty="0" smtClean="0">
                <a:solidFill>
                  <a:srgbClr val="660066"/>
                </a:solidFill>
                <a:latin typeface="メイリオ" panose="020B0604030504040204" pitchFamily="50" charset="-128"/>
              </a:rPr>
              <a:t>すでに必須アイテム</a:t>
            </a:r>
            <a:r>
              <a:rPr lang="ja-JP" altLang="en-US" sz="1800" dirty="0" smtClean="0">
                <a:solidFill>
                  <a:srgbClr val="660066"/>
                </a:solidFill>
                <a:latin typeface="メイリオ" panose="020B0604030504040204" pitchFamily="50" charset="-128"/>
              </a:rPr>
              <a:t>。</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秘密めいた</a:t>
            </a:r>
            <a:r>
              <a:rPr lang="en-US" altLang="ja-JP" sz="1800" dirty="0" smtClean="0">
                <a:solidFill>
                  <a:srgbClr val="660066"/>
                </a:solidFill>
                <a:latin typeface="メイリオ" panose="020B0604030504040204" pitchFamily="50" charset="-128"/>
              </a:rPr>
              <a:t>SNS</a:t>
            </a:r>
            <a:r>
              <a:rPr lang="ja-JP" altLang="en-US" sz="1800" dirty="0" smtClean="0">
                <a:solidFill>
                  <a:srgbClr val="660066"/>
                </a:solidFill>
                <a:latin typeface="メイリオ" panose="020B0604030504040204" pitchFamily="50" charset="-128"/>
              </a:rPr>
              <a:t>を舞台にドキドキが止まらない！</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あこがれ</a:t>
            </a:r>
            <a:r>
              <a:rPr lang="ja-JP" altLang="en-US" sz="1800" dirty="0">
                <a:solidFill>
                  <a:srgbClr val="660066"/>
                </a:solidFill>
                <a:latin typeface="メイリオ" panose="020B0604030504040204" pitchFamily="50" charset="-128"/>
              </a:rPr>
              <a:t>の</a:t>
            </a:r>
            <a:r>
              <a:rPr lang="ja-JP" altLang="en-US" sz="1800" dirty="0" smtClean="0">
                <a:solidFill>
                  <a:srgbClr val="660066"/>
                </a:solidFill>
                <a:latin typeface="メイリオ" panose="020B0604030504040204" pitchFamily="50" charset="-128"/>
              </a:rPr>
              <a:t>擬似恋愛をかなえる注目のゲームが登場です！</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endParaRPr lang="en-US" altLang="ja-JP" sz="1800" dirty="0" smtClean="0">
              <a:solidFill>
                <a:srgbClr val="660066"/>
              </a:solidFill>
              <a:latin typeface="メイリオ" panose="020B0604030504040204" pitchFamily="50" charset="-128"/>
            </a:endParaRPr>
          </a:p>
          <a:p>
            <a:pPr algn="ctr">
              <a:lnSpc>
                <a:spcPct val="93000"/>
              </a:lnSpc>
              <a:spcBef>
                <a:spcPct val="0"/>
              </a:spcBef>
              <a:buNone/>
              <a:defRPr/>
            </a:pPr>
            <a:endParaRPr lang="en-US" altLang="ja-JP" sz="1800" dirty="0" smtClean="0">
              <a:solidFill>
                <a:srgbClr val="660066"/>
              </a:solidFill>
              <a:latin typeface="メイリオ" panose="020B0604030504040204" pitchFamily="50" charset="-128"/>
            </a:endParaRPr>
          </a:p>
          <a:p>
            <a:pPr algn="ctr">
              <a:lnSpc>
                <a:spcPct val="93000"/>
              </a:lnSpc>
              <a:spcBef>
                <a:spcPct val="0"/>
              </a:spcBef>
              <a:buNone/>
              <a:defRPr/>
            </a:pPr>
            <a:r>
              <a:rPr lang="ja-JP" altLang="en-US" sz="1800" dirty="0" smtClean="0">
                <a:solidFill>
                  <a:srgbClr val="660066"/>
                </a:solidFill>
                <a:latin typeface="メイリオ" panose="020B0604030504040204" pitchFamily="50" charset="-128"/>
              </a:rPr>
              <a:t>職場の先輩に招待された</a:t>
            </a:r>
            <a:r>
              <a:rPr lang="en-US" altLang="ja-JP" sz="1800" dirty="0" smtClean="0">
                <a:solidFill>
                  <a:srgbClr val="660066"/>
                </a:solidFill>
                <a:latin typeface="メイリオ" panose="020B0604030504040204" pitchFamily="50" charset="-128"/>
              </a:rPr>
              <a:t>SNS</a:t>
            </a:r>
            <a:r>
              <a:rPr lang="ja-JP" altLang="en-US" sz="1800" dirty="0" smtClean="0">
                <a:solidFill>
                  <a:srgbClr val="660066"/>
                </a:solidFill>
                <a:latin typeface="メイリオ" panose="020B0604030504040204" pitchFamily="50" charset="-128"/>
              </a:rPr>
              <a:t>から物語は始まります</a:t>
            </a:r>
            <a:r>
              <a:rPr lang="ja-JP" altLang="en-US" sz="1800" dirty="0" smtClean="0">
                <a:solidFill>
                  <a:srgbClr val="660066"/>
                </a:solidFill>
                <a:latin typeface="メイリオ" panose="020B0604030504040204" pitchFamily="50" charset="-128"/>
              </a:rPr>
              <a:t>。</a:t>
            </a:r>
            <a:endParaRPr lang="en-US" altLang="ja-JP" sz="1800" dirty="0">
              <a:solidFill>
                <a:srgbClr val="660066"/>
              </a:solidFill>
              <a:latin typeface="メイリオ" panose="020B0604030504040204" pitchFamily="50" charset="-128"/>
            </a:endParaRPr>
          </a:p>
          <a:p>
            <a:pPr algn="ctr">
              <a:lnSpc>
                <a:spcPct val="93000"/>
              </a:lnSpc>
              <a:spcBef>
                <a:spcPct val="0"/>
              </a:spcBef>
              <a:buNone/>
              <a:defRPr/>
            </a:pPr>
            <a:r>
              <a:rPr lang="ja-JP" altLang="en-US" sz="1800" dirty="0" smtClean="0">
                <a:solidFill>
                  <a:srgbClr val="660066"/>
                </a:solidFill>
                <a:latin typeface="メイリオ" panose="020B0604030504040204" pitchFamily="50" charset="-128"/>
              </a:rPr>
              <a:t>自分の目元をアップして互いに評価しあう変わった</a:t>
            </a:r>
            <a:r>
              <a:rPr lang="en-US" altLang="ja-JP" sz="1800" dirty="0" smtClean="0">
                <a:solidFill>
                  <a:srgbClr val="660066"/>
                </a:solidFill>
                <a:latin typeface="メイリオ" panose="020B0604030504040204" pitchFamily="50" charset="-128"/>
              </a:rPr>
              <a:t>SNS…</a:t>
            </a:r>
            <a:r>
              <a:rPr lang="ja-JP" altLang="en-US" sz="1800" dirty="0" err="1" smtClean="0">
                <a:solidFill>
                  <a:srgbClr val="660066"/>
                </a:solidFill>
                <a:latin typeface="メイリオ" panose="020B0604030504040204" pitchFamily="50" charset="-128"/>
              </a:rPr>
              <a:t>。</a:t>
            </a:r>
            <a:endParaRPr lang="en-US" altLang="ja-JP" sz="1800" dirty="0">
              <a:solidFill>
                <a:srgbClr val="660066"/>
              </a:solidFill>
              <a:latin typeface="メイリオ" panose="020B0604030504040204" pitchFamily="50" charset="-128"/>
            </a:endParaRPr>
          </a:p>
          <a:p>
            <a:pPr algn="ctr">
              <a:lnSpc>
                <a:spcPct val="93000"/>
              </a:lnSpc>
              <a:spcBef>
                <a:spcPct val="0"/>
              </a:spcBef>
              <a:buNone/>
              <a:defRPr/>
            </a:pPr>
            <a:r>
              <a:rPr lang="ja-JP" altLang="en-US" sz="1800" dirty="0" smtClean="0">
                <a:solidFill>
                  <a:srgbClr val="660066"/>
                </a:solidFill>
                <a:latin typeface="メイリオ" panose="020B0604030504040204" pitchFamily="50" charset="-128"/>
              </a:rPr>
              <a:t>その</a:t>
            </a:r>
            <a:r>
              <a:rPr lang="ja-JP" altLang="en-US" sz="1800" dirty="0" smtClean="0">
                <a:solidFill>
                  <a:srgbClr val="660066"/>
                </a:solidFill>
                <a:latin typeface="メイリオ" panose="020B0604030504040204" pitchFamily="50" charset="-128"/>
              </a:rPr>
              <a:t>名は</a:t>
            </a:r>
            <a:r>
              <a:rPr lang="en-US" altLang="ja-JP" sz="1800" dirty="0" smtClean="0">
                <a:solidFill>
                  <a:srgbClr val="660066"/>
                </a:solidFill>
                <a:latin typeface="メイリオ" panose="020B0604030504040204" pitchFamily="50" charset="-128"/>
              </a:rPr>
              <a:t>”</a:t>
            </a:r>
            <a:r>
              <a:rPr lang="en-US" altLang="ja-JP" sz="1800" dirty="0" smtClean="0">
                <a:solidFill>
                  <a:srgbClr val="660066"/>
                </a:solidFill>
                <a:latin typeface="メイリオ" panose="020B0604030504040204" pitchFamily="50" charset="-128"/>
              </a:rPr>
              <a:t>EYES”</a:t>
            </a:r>
            <a:r>
              <a:rPr lang="ja-JP" altLang="en-US" sz="1800" dirty="0" err="1" smtClean="0">
                <a:solidFill>
                  <a:srgbClr val="660066"/>
                </a:solidFill>
                <a:latin typeface="メイリオ" panose="020B0604030504040204" pitchFamily="50" charset="-128"/>
              </a:rPr>
              <a:t>。</a:t>
            </a:r>
            <a:endParaRPr lang="en-US" altLang="ja-JP" sz="1800" dirty="0">
              <a:solidFill>
                <a:srgbClr val="660066"/>
              </a:solidFill>
              <a:latin typeface="メイリオ" panose="020B0604030504040204" pitchFamily="50" charset="-128"/>
            </a:endParaRPr>
          </a:p>
          <a:p>
            <a:pPr algn="ctr" eaLnBrk="1" hangingPunct="1">
              <a:lnSpc>
                <a:spcPct val="93000"/>
              </a:lnSpc>
              <a:spcBef>
                <a:spcPct val="0"/>
              </a:spcBef>
              <a:buFontTx/>
              <a:buNone/>
              <a:defRPr/>
            </a:pP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ちょっとバカにしながら参加</a:t>
            </a:r>
            <a:r>
              <a:rPr lang="ja-JP" altLang="en-US" sz="1800" dirty="0" smtClean="0">
                <a:solidFill>
                  <a:srgbClr val="660066"/>
                </a:solidFill>
                <a:latin typeface="メイリオ" panose="020B0604030504040204" pitchFamily="50" charset="-128"/>
              </a:rPr>
              <a:t>した</a:t>
            </a:r>
            <a:r>
              <a:rPr lang="ja-JP" altLang="en-US" sz="1800" dirty="0" smtClean="0">
                <a:solidFill>
                  <a:srgbClr val="660066"/>
                </a:solidFill>
                <a:latin typeface="メイリオ" panose="020B0604030504040204" pitchFamily="50" charset="-128"/>
              </a:rPr>
              <a:t>の</a:t>
            </a:r>
            <a:r>
              <a:rPr lang="ja-JP" altLang="en-US" sz="1800" dirty="0">
                <a:solidFill>
                  <a:srgbClr val="660066"/>
                </a:solidFill>
                <a:latin typeface="メイリオ" panose="020B0604030504040204" pitchFamily="50" charset="-128"/>
              </a:rPr>
              <a:t>に</a:t>
            </a:r>
            <a:r>
              <a:rPr lang="ja-JP" altLang="en-US" sz="1800" dirty="0" smtClean="0">
                <a:solidFill>
                  <a:srgbClr val="660066"/>
                </a:solidFill>
                <a:latin typeface="メイリオ" panose="020B0604030504040204" pitchFamily="50" charset="-128"/>
              </a:rPr>
              <a:t>、</a:t>
            </a:r>
            <a:r>
              <a:rPr lang="ja-JP" altLang="en-US" sz="1800" dirty="0" smtClean="0">
                <a:solidFill>
                  <a:srgbClr val="660066"/>
                </a:solidFill>
                <a:latin typeface="メイリオ" panose="020B0604030504040204" pitchFamily="50" charset="-128"/>
              </a:rPr>
              <a:t>あなたの瞳は高評価！</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さらにユーザー同士の</a:t>
            </a:r>
            <a:r>
              <a:rPr lang="ja-JP" altLang="en-US" sz="1800" dirty="0" smtClean="0">
                <a:solidFill>
                  <a:srgbClr val="660066"/>
                </a:solidFill>
                <a:latin typeface="メイリオ" panose="020B0604030504040204" pitchFamily="50" charset="-128"/>
              </a:rPr>
              <a:t>つながり</a:t>
            </a:r>
            <a:r>
              <a:rPr lang="ja-JP" altLang="en-US" sz="1800" dirty="0" smtClean="0">
                <a:solidFill>
                  <a:srgbClr val="660066"/>
                </a:solidFill>
                <a:latin typeface="メイリオ" panose="020B0604030504040204" pitchFamily="50" charset="-128"/>
              </a:rPr>
              <a:t>が、やがて深いつながりに</a:t>
            </a:r>
            <a:r>
              <a:rPr lang="en-US" altLang="ja-JP" sz="1800" dirty="0" smtClean="0">
                <a:solidFill>
                  <a:srgbClr val="660066"/>
                </a:solidFill>
                <a:latin typeface="メイリオ" panose="020B0604030504040204" pitchFamily="50" charset="-128"/>
              </a:rPr>
              <a:t>…</a:t>
            </a:r>
            <a:r>
              <a:rPr lang="ja-JP" altLang="en-US" sz="1800" dirty="0" err="1" smtClean="0">
                <a:solidFill>
                  <a:srgbClr val="660066"/>
                </a:solidFill>
                <a:latin typeface="メイリオ" panose="020B0604030504040204" pitchFamily="50" charset="-128"/>
              </a:rPr>
              <a:t>。</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このつながり、恋まで発展するのでしょうか？</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endParaRPr lang="en-US" altLang="ja-JP" sz="1800" i="1" dirty="0" smtClean="0">
              <a:solidFill>
                <a:srgbClr val="660066"/>
              </a:solidFill>
              <a:latin typeface="メイリオ" panose="020B0604030504040204" pitchFamily="50" charset="-128"/>
            </a:endParaRPr>
          </a:p>
        </p:txBody>
      </p:sp>
      <p:sp>
        <p:nvSpPr>
          <p:cNvPr id="3"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ジャンル・</a:t>
            </a:r>
            <a:r>
              <a:rPr lang="zh-CN" altLang="ja-JP" sz="280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サービス内容</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テキスト ボックス 4"/>
          <p:cNvSpPr txBox="1"/>
          <p:nvPr/>
        </p:nvSpPr>
        <p:spPr>
          <a:xfrm>
            <a:off x="2512622" y="2852936"/>
            <a:ext cx="4118756" cy="769441"/>
          </a:xfrm>
          <a:prstGeom prst="rect">
            <a:avLst/>
          </a:prstGeom>
          <a:noFill/>
        </p:spPr>
        <p:txBody>
          <a:bodyPr wrap="none" rtlCol="0">
            <a:spAutoFit/>
          </a:bodyPr>
          <a:lstStyle/>
          <a:p>
            <a:r>
              <a:rPr kumimoji="1" lang="ja-JP" altLang="en-US" sz="4400" dirty="0" smtClean="0">
                <a:solidFill>
                  <a:srgbClr val="CC3399"/>
                </a:solidFill>
              </a:rPr>
              <a:t>ときめく愛</a:t>
            </a:r>
            <a:r>
              <a:rPr kumimoji="1" lang="en-US" altLang="ja-JP" sz="4400" dirty="0" smtClean="0">
                <a:solidFill>
                  <a:srgbClr val="CC3399"/>
                </a:solidFill>
              </a:rPr>
              <a:t>COLOR</a:t>
            </a:r>
            <a:endParaRPr kumimoji="1" lang="ja-JP" altLang="en-US" sz="4400" dirty="0">
              <a:solidFill>
                <a:srgbClr val="CC3399"/>
              </a:solidFill>
            </a:endParaRPr>
          </a:p>
        </p:txBody>
      </p:sp>
    </p:spTree>
    <p:extLst>
      <p:ext uri="{BB962C8B-B14F-4D97-AF65-F5344CB8AC3E}">
        <p14:creationId xmlns:p14="http://schemas.microsoft.com/office/powerpoint/2010/main" val="19405042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540072" y="1261754"/>
            <a:ext cx="8280400" cy="28873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4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lnSpc>
                <a:spcPct val="93000"/>
              </a:lnSpc>
              <a:spcBef>
                <a:spcPct val="0"/>
              </a:spcBef>
              <a:buFontTx/>
              <a:buNone/>
            </a:pPr>
            <a:endParaRPr lang="en-US" altLang="ja-JP" sz="1600" b="1" dirty="0">
              <a:solidFill>
                <a:srgbClr val="660066"/>
              </a:solidFill>
              <a:latin typeface="Calibri" panose="020F0502020204030204" pitchFamily="34" charset="0"/>
              <a:ea typeface="ＭＳ Ｐゴシック" panose="020B0600070205080204" pitchFamily="50" charset="-128"/>
            </a:endParaRPr>
          </a:p>
          <a:p>
            <a:pPr eaLnBrk="1" hangingPunct="1">
              <a:lnSpc>
                <a:spcPct val="93000"/>
              </a:lnSpc>
              <a:spcBef>
                <a:spcPct val="0"/>
              </a:spcBef>
              <a:buFontTx/>
              <a:buNone/>
            </a:pPr>
            <a:endParaRPr lang="en-US" altLang="ja-JP" sz="1600" b="1" dirty="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smtClean="0">
                <a:solidFill>
                  <a:srgbClr val="660066"/>
                </a:solidFill>
                <a:latin typeface="メイリオ" panose="020B0604030504040204" pitchFamily="50" charset="-128"/>
              </a:rPr>
              <a:t>この</a:t>
            </a:r>
            <a:r>
              <a:rPr lang="ja-JP" altLang="en-US" sz="1600" dirty="0" smtClean="0">
                <a:solidFill>
                  <a:srgbClr val="660066"/>
                </a:solidFill>
                <a:latin typeface="メイリオ" panose="020B0604030504040204" pitchFamily="50" charset="-128"/>
              </a:rPr>
              <a:t>恋愛</a:t>
            </a:r>
            <a:r>
              <a:rPr lang="ja-JP" altLang="en-US" sz="1600" dirty="0" smtClean="0">
                <a:solidFill>
                  <a:srgbClr val="660066"/>
                </a:solidFill>
                <a:latin typeface="メイリオ" panose="020B0604030504040204" pitchFamily="50" charset="-128"/>
              </a:rPr>
              <a:t>ゲームでは初期は相手の目</a:t>
            </a:r>
            <a:r>
              <a:rPr lang="ja-JP" altLang="en-US" sz="1600" dirty="0" smtClean="0">
                <a:solidFill>
                  <a:srgbClr val="660066"/>
                </a:solidFill>
                <a:latin typeface="メイリオ" panose="020B0604030504040204" pitchFamily="50" charset="-128"/>
              </a:rPr>
              <a:t>だけでしか判断できず、</a:t>
            </a:r>
            <a:endParaRPr lang="en-US" altLang="ja-JP" sz="1600" dirty="0" smtClean="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smtClean="0">
                <a:solidFill>
                  <a:srgbClr val="660066"/>
                </a:solidFill>
                <a:latin typeface="メイリオ" panose="020B0604030504040204" pitchFamily="50" charset="-128"/>
              </a:rPr>
              <a:t>どの</a:t>
            </a:r>
            <a:r>
              <a:rPr lang="ja-JP" altLang="en-US" sz="1600" dirty="0" smtClean="0">
                <a:solidFill>
                  <a:srgbClr val="660066"/>
                </a:solidFill>
                <a:latin typeface="メイリオ" panose="020B0604030504040204" pitchFamily="50" charset="-128"/>
              </a:rPr>
              <a:t>ような人物かも分かりません。</a:t>
            </a:r>
            <a:endParaRPr lang="en-US" altLang="ja-JP" sz="1600" dirty="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smtClean="0">
                <a:solidFill>
                  <a:srgbClr val="660066"/>
                </a:solidFill>
                <a:latin typeface="メイリオ" panose="020B0604030504040204" pitchFamily="50" charset="-128"/>
              </a:rPr>
              <a:t>ストーリーが進むうちに</a:t>
            </a:r>
            <a:r>
              <a:rPr lang="ja-JP" altLang="en-US" sz="1600" dirty="0" smtClean="0">
                <a:solidFill>
                  <a:srgbClr val="660066"/>
                </a:solidFill>
                <a:latin typeface="メイリオ" panose="020B0604030504040204" pitchFamily="50" charset="-128"/>
              </a:rPr>
              <a:t>会話</a:t>
            </a:r>
            <a:r>
              <a:rPr lang="ja-JP" altLang="en-US" sz="1600" dirty="0" smtClean="0">
                <a:solidFill>
                  <a:srgbClr val="660066"/>
                </a:solidFill>
                <a:latin typeface="メイリオ" panose="020B0604030504040204" pitchFamily="50" charset="-128"/>
              </a:rPr>
              <a:t>を通してどのような</a:t>
            </a:r>
            <a:r>
              <a:rPr lang="ja-JP" altLang="en-US" sz="1600" dirty="0" smtClean="0">
                <a:solidFill>
                  <a:srgbClr val="660066"/>
                </a:solidFill>
                <a:latin typeface="メイリオ" panose="020B0604030504040204" pitchFamily="50" charset="-128"/>
              </a:rPr>
              <a:t>人物かが</a:t>
            </a:r>
            <a:r>
              <a:rPr lang="ja-JP" altLang="en-US" sz="1600" dirty="0" smtClean="0">
                <a:solidFill>
                  <a:srgbClr val="660066"/>
                </a:solidFill>
                <a:latin typeface="メイリオ" panose="020B0604030504040204" pitchFamily="50" charset="-128"/>
              </a:rPr>
              <a:t>分かってきます。</a:t>
            </a:r>
            <a:endParaRPr lang="en-US" altLang="ja-JP" sz="1600" dirty="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smtClean="0">
                <a:solidFill>
                  <a:srgbClr val="660066"/>
                </a:solidFill>
                <a:latin typeface="メイリオ" panose="020B0604030504040204" pitchFamily="50" charset="-128"/>
              </a:rPr>
              <a:t>そのう</a:t>
            </a:r>
            <a:r>
              <a:rPr lang="ja-JP" altLang="en-US" sz="1600" dirty="0">
                <a:solidFill>
                  <a:srgbClr val="660066"/>
                </a:solidFill>
                <a:latin typeface="メイリオ" panose="020B0604030504040204" pitchFamily="50" charset="-128"/>
              </a:rPr>
              <a:t>ち</a:t>
            </a:r>
            <a:r>
              <a:rPr lang="ja-JP" altLang="en-US" sz="1600" dirty="0" smtClean="0">
                <a:solidFill>
                  <a:srgbClr val="660066"/>
                </a:solidFill>
                <a:latin typeface="メイリオ" panose="020B0604030504040204" pitchFamily="50" charset="-128"/>
              </a:rPr>
              <a:t>相手</a:t>
            </a:r>
            <a:r>
              <a:rPr lang="ja-JP" altLang="en-US" sz="1600" dirty="0" smtClean="0">
                <a:solidFill>
                  <a:srgbClr val="660066"/>
                </a:solidFill>
                <a:latin typeface="メイリオ" panose="020B0604030504040204" pitchFamily="50" charset="-128"/>
              </a:rPr>
              <a:t>から顔写真が送られて</a:t>
            </a:r>
            <a:r>
              <a:rPr lang="ja-JP" altLang="en-US" sz="1600" dirty="0" smtClean="0">
                <a:solidFill>
                  <a:srgbClr val="660066"/>
                </a:solidFill>
                <a:latin typeface="メイリオ" panose="020B0604030504040204" pitchFamily="50" charset="-128"/>
              </a:rPr>
              <a:t>きたりと好きな相手に急接近！</a:t>
            </a:r>
            <a:endParaRPr lang="en-US" altLang="ja-JP" sz="1600" dirty="0" smtClean="0">
              <a:solidFill>
                <a:srgbClr val="660066"/>
              </a:solidFill>
              <a:latin typeface="メイリオ" panose="020B0604030504040204" pitchFamily="50" charset="-128"/>
            </a:endParaRPr>
          </a:p>
          <a:p>
            <a:pPr eaLnBrk="1" hangingPunct="1">
              <a:lnSpc>
                <a:spcPct val="93000"/>
              </a:lnSpc>
              <a:spcBef>
                <a:spcPct val="0"/>
              </a:spcBef>
              <a:buFontTx/>
              <a:buNone/>
            </a:pPr>
            <a:endParaRPr lang="en-US" altLang="ja-JP" sz="1600" dirty="0" smtClean="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smtClean="0">
                <a:solidFill>
                  <a:srgbClr val="660066"/>
                </a:solidFill>
                <a:latin typeface="メイリオ" panose="020B0604030504040204" pitchFamily="50" charset="-128"/>
              </a:rPr>
              <a:t>カラーコンタクトレンズメーカーである弊社のノウハウによって</a:t>
            </a:r>
            <a:endParaRPr lang="en-US" altLang="ja-JP" sz="1600" dirty="0" smtClean="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smtClean="0">
                <a:solidFill>
                  <a:srgbClr val="660066"/>
                </a:solidFill>
                <a:latin typeface="メイリオ" panose="020B0604030504040204" pitchFamily="50" charset="-128"/>
              </a:rPr>
              <a:t>目の美しさに関する</a:t>
            </a:r>
            <a:r>
              <a:rPr lang="ja-JP" altLang="en-US" sz="1600" dirty="0" smtClean="0">
                <a:solidFill>
                  <a:srgbClr val="660066"/>
                </a:solidFill>
                <a:latin typeface="メイリオ" panose="020B0604030504040204" pitchFamily="50" charset="-128"/>
              </a:rPr>
              <a:t>設定</a:t>
            </a:r>
            <a:r>
              <a:rPr lang="ja-JP" altLang="en-US" sz="1600" dirty="0" smtClean="0">
                <a:solidFill>
                  <a:srgbClr val="660066"/>
                </a:solidFill>
                <a:latin typeface="メイリオ" panose="020B0604030504040204" pitchFamily="50" charset="-128"/>
              </a:rPr>
              <a:t>はよりリアルなものに！</a:t>
            </a:r>
            <a:endParaRPr lang="en-US" altLang="ja-JP" sz="1600" dirty="0" smtClean="0">
              <a:solidFill>
                <a:srgbClr val="660066"/>
              </a:solidFill>
              <a:latin typeface="メイリオ" panose="020B0604030504040204" pitchFamily="50" charset="-128"/>
            </a:endParaRPr>
          </a:p>
          <a:p>
            <a:pPr eaLnBrk="1" hangingPunct="1">
              <a:lnSpc>
                <a:spcPct val="93000"/>
              </a:lnSpc>
              <a:spcBef>
                <a:spcPct val="0"/>
              </a:spcBef>
              <a:buFontTx/>
              <a:buNone/>
            </a:pPr>
            <a:endParaRPr lang="en-US" altLang="ja-JP" sz="1600" dirty="0">
              <a:solidFill>
                <a:srgbClr val="660066"/>
              </a:solidFill>
              <a:latin typeface="メイリオ" panose="020B0604030504040204" pitchFamily="50" charset="-128"/>
            </a:endParaRPr>
          </a:p>
          <a:p>
            <a:pPr>
              <a:lnSpc>
                <a:spcPct val="93000"/>
              </a:lnSpc>
              <a:spcBef>
                <a:spcPct val="0"/>
              </a:spcBef>
              <a:buNone/>
            </a:pPr>
            <a:r>
              <a:rPr lang="ja-JP" altLang="en-US" sz="1600" dirty="0">
                <a:solidFill>
                  <a:srgbClr val="660066"/>
                </a:solidFill>
                <a:latin typeface="メイリオ" panose="020B0604030504040204" pitchFamily="50" charset="-128"/>
              </a:rPr>
              <a:t>他人から恋人へと移行するドラマを臨場感たっぷりに</a:t>
            </a:r>
            <a:r>
              <a:rPr lang="ja-JP" altLang="en-US" sz="1600" dirty="0" smtClean="0">
                <a:solidFill>
                  <a:srgbClr val="660066"/>
                </a:solidFill>
                <a:latin typeface="メイリオ" panose="020B0604030504040204" pitchFamily="50" charset="-128"/>
              </a:rPr>
              <a:t>プレイできるこのゲームは</a:t>
            </a:r>
            <a:endParaRPr lang="en-US" altLang="ja-JP" sz="1600" dirty="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smtClean="0">
                <a:solidFill>
                  <a:srgbClr val="660066"/>
                </a:solidFill>
                <a:latin typeface="メイリオ" panose="020B0604030504040204" pitchFamily="50" charset="-128"/>
              </a:rPr>
              <a:t>今までに味わったことのない未知の体験への扉を開きます。</a:t>
            </a:r>
            <a:endParaRPr lang="en-US" altLang="ja-JP" sz="1600" dirty="0">
              <a:solidFill>
                <a:srgbClr val="660066"/>
              </a:solidFill>
              <a:latin typeface="メイリオ" panose="020B0604030504040204" pitchFamily="50" charset="-128"/>
            </a:endParaRPr>
          </a:p>
        </p:txBody>
      </p:sp>
      <p:sp>
        <p:nvSpPr>
          <p:cNvPr id="5"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ジャンル・</a:t>
            </a:r>
            <a:r>
              <a:rPr lang="zh-CN" altLang="ja-JP" sz="280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サービス内容</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509120"/>
            <a:ext cx="9144000" cy="1143000"/>
          </a:xfrm>
          <a:prstGeom prst="rect">
            <a:avLst/>
          </a:prstGeom>
        </p:spPr>
      </p:pic>
      <p:sp>
        <p:nvSpPr>
          <p:cNvPr id="9" name="テキスト ボックス 8"/>
          <p:cNvSpPr txBox="1"/>
          <p:nvPr/>
        </p:nvSpPr>
        <p:spPr>
          <a:xfrm>
            <a:off x="2634611" y="4646666"/>
            <a:ext cx="3874779" cy="369332"/>
          </a:xfrm>
          <a:prstGeom prst="rect">
            <a:avLst/>
          </a:prstGeom>
          <a:noFill/>
        </p:spPr>
        <p:txBody>
          <a:bodyPr wrap="none" rtlCol="0">
            <a:spAutoFit/>
          </a:bodyPr>
          <a:lstStyle/>
          <a:p>
            <a:r>
              <a:rPr lang="ja-JP" altLang="en-US" b="1" dirty="0" smtClean="0">
                <a:solidFill>
                  <a:srgbClr val="CC3399"/>
                </a:solidFill>
                <a:latin typeface="メイリオ" panose="020B0604030504040204" pitchFamily="50" charset="-128"/>
                <a:ea typeface="メイリオ" panose="020B0604030504040204" pitchFamily="50" charset="-128"/>
              </a:rPr>
              <a:t>ゲーム内のあなた</a:t>
            </a:r>
            <a:r>
              <a:rPr lang="en-US" altLang="ja-JP" b="1" dirty="0" smtClean="0">
                <a:solidFill>
                  <a:srgbClr val="CC3399"/>
                </a:solidFill>
                <a:latin typeface="メイリオ" panose="020B0604030504040204" pitchFamily="50" charset="-128"/>
                <a:ea typeface="メイリオ" panose="020B0604030504040204" pitchFamily="50" charset="-128"/>
              </a:rPr>
              <a:t>(</a:t>
            </a:r>
            <a:r>
              <a:rPr lang="ja-JP" altLang="en-US" b="1" dirty="0" smtClean="0">
                <a:solidFill>
                  <a:srgbClr val="CC3399"/>
                </a:solidFill>
                <a:latin typeface="メイリオ" panose="020B0604030504040204" pitchFamily="50" charset="-128"/>
                <a:ea typeface="メイリオ" panose="020B0604030504040204" pitchFamily="50" charset="-128"/>
              </a:rPr>
              <a:t>ユーザー</a:t>
            </a:r>
            <a:r>
              <a:rPr lang="en-US" altLang="ja-JP" b="1" dirty="0" smtClean="0">
                <a:solidFill>
                  <a:srgbClr val="CC3399"/>
                </a:solidFill>
                <a:latin typeface="メイリオ" panose="020B0604030504040204" pitchFamily="50" charset="-128"/>
                <a:ea typeface="メイリオ" panose="020B0604030504040204" pitchFamily="50" charset="-128"/>
              </a:rPr>
              <a:t>)</a:t>
            </a:r>
            <a:r>
              <a:rPr lang="ja-JP" altLang="en-US" b="1" dirty="0" smtClean="0">
                <a:solidFill>
                  <a:srgbClr val="CC3399"/>
                </a:solidFill>
                <a:latin typeface="メイリオ" panose="020B0604030504040204" pitchFamily="50" charset="-128"/>
                <a:ea typeface="メイリオ" panose="020B0604030504040204" pitchFamily="50" charset="-128"/>
              </a:rPr>
              <a:t>の設定</a:t>
            </a:r>
            <a:endParaRPr kumimoji="1" lang="ja-JP" altLang="en-US" dirty="0">
              <a:solidFill>
                <a:srgbClr val="CC3399"/>
              </a:solidFill>
            </a:endParaRPr>
          </a:p>
        </p:txBody>
      </p:sp>
      <p:sp>
        <p:nvSpPr>
          <p:cNvPr id="10" name="テキスト ボックス 9"/>
          <p:cNvSpPr txBox="1"/>
          <p:nvPr/>
        </p:nvSpPr>
        <p:spPr>
          <a:xfrm>
            <a:off x="2195736" y="4997526"/>
            <a:ext cx="5276443" cy="792140"/>
          </a:xfrm>
          <a:prstGeom prst="rect">
            <a:avLst/>
          </a:prstGeom>
          <a:noFill/>
        </p:spPr>
        <p:txBody>
          <a:bodyPr wrap="square" rtlCol="0">
            <a:spAutoFit/>
          </a:bodyPr>
          <a:lstStyle/>
          <a:p>
            <a:pPr algn="ctr">
              <a:lnSpc>
                <a:spcPct val="93000"/>
              </a:lnSpc>
              <a:defRPr/>
            </a:pPr>
            <a:r>
              <a:rPr lang="ja-JP" altLang="en-US" sz="1200" dirty="0" smtClean="0">
                <a:solidFill>
                  <a:srgbClr val="CC3399"/>
                </a:solidFill>
                <a:latin typeface="メイリオ" panose="020B0604030504040204" pitchFamily="50" charset="-128"/>
                <a:ea typeface="メイリオ" panose="020B0604030504040204" pitchFamily="50" charset="-128"/>
              </a:rPr>
              <a:t>デフォルトネームは彩。</a:t>
            </a:r>
            <a:endParaRPr lang="en-US" altLang="ja-JP" sz="1200" dirty="0">
              <a:solidFill>
                <a:srgbClr val="CC3399"/>
              </a:solidFill>
              <a:latin typeface="メイリオ" panose="020B0604030504040204" pitchFamily="50" charset="-128"/>
              <a:ea typeface="メイリオ" panose="020B0604030504040204" pitchFamily="50" charset="-128"/>
            </a:endParaRPr>
          </a:p>
          <a:p>
            <a:pPr algn="ctr">
              <a:lnSpc>
                <a:spcPct val="93000"/>
              </a:lnSpc>
              <a:defRPr/>
            </a:pPr>
            <a:r>
              <a:rPr lang="ja-JP" altLang="en-US" sz="1200" dirty="0" smtClean="0">
                <a:solidFill>
                  <a:srgbClr val="CC3399"/>
                </a:solidFill>
                <a:latin typeface="メイリオ" panose="020B0604030504040204" pitchFamily="50" charset="-128"/>
                <a:ea typeface="メイリオ" panose="020B0604030504040204" pitchFamily="50" charset="-128"/>
              </a:rPr>
              <a:t>恋に奥手なコスメショップの店員です。</a:t>
            </a:r>
            <a:endParaRPr lang="en-US" altLang="ja-JP" sz="1200" dirty="0" smtClean="0">
              <a:solidFill>
                <a:srgbClr val="CC3399"/>
              </a:solidFill>
              <a:latin typeface="メイリオ" panose="020B0604030504040204" pitchFamily="50" charset="-128"/>
              <a:ea typeface="メイリオ" panose="020B0604030504040204" pitchFamily="50" charset="-128"/>
            </a:endParaRPr>
          </a:p>
          <a:p>
            <a:pPr algn="ctr">
              <a:lnSpc>
                <a:spcPct val="93000"/>
              </a:lnSpc>
              <a:defRPr/>
            </a:pPr>
            <a:r>
              <a:rPr lang="en-US" altLang="ja-JP" sz="1200" dirty="0" smtClean="0">
                <a:solidFill>
                  <a:srgbClr val="CC3399"/>
                </a:solidFill>
                <a:latin typeface="メイリオ" panose="020B0604030504040204" pitchFamily="50" charset="-128"/>
                <a:ea typeface="メイリオ" panose="020B0604030504040204" pitchFamily="50" charset="-128"/>
              </a:rPr>
              <a:t>EYES</a:t>
            </a:r>
            <a:r>
              <a:rPr lang="ja-JP" altLang="en-US" sz="1200" dirty="0" smtClean="0">
                <a:solidFill>
                  <a:srgbClr val="CC3399"/>
                </a:solidFill>
                <a:latin typeface="メイリオ" panose="020B0604030504040204" pitchFamily="50" charset="-128"/>
                <a:ea typeface="メイリオ" panose="020B0604030504040204" pitchFamily="50" charset="-128"/>
              </a:rPr>
              <a:t>という</a:t>
            </a:r>
            <a:r>
              <a:rPr lang="en-US" altLang="ja-JP" sz="1200" dirty="0" smtClean="0">
                <a:solidFill>
                  <a:srgbClr val="CC3399"/>
                </a:solidFill>
                <a:latin typeface="メイリオ" panose="020B0604030504040204" pitchFamily="50" charset="-128"/>
                <a:ea typeface="メイリオ" panose="020B0604030504040204" pitchFamily="50" charset="-128"/>
              </a:rPr>
              <a:t>SNS</a:t>
            </a:r>
            <a:r>
              <a:rPr lang="ja-JP" altLang="en-US" sz="1200" dirty="0" smtClean="0">
                <a:solidFill>
                  <a:srgbClr val="CC3399"/>
                </a:solidFill>
                <a:latin typeface="メイリオ" panose="020B0604030504040204" pitchFamily="50" charset="-128"/>
                <a:ea typeface="メイリオ" panose="020B0604030504040204" pitchFamily="50" charset="-128"/>
              </a:rPr>
              <a:t>に自分の写真を投稿するところから物語が始まります。</a:t>
            </a:r>
            <a:endParaRPr lang="en-US" altLang="ja-JP" sz="1200" dirty="0">
              <a:solidFill>
                <a:srgbClr val="CC3399"/>
              </a:solidFill>
              <a:latin typeface="メイリオ" panose="020B0604030504040204" pitchFamily="50" charset="-128"/>
              <a:ea typeface="メイリオ" panose="020B0604030504040204" pitchFamily="50" charset="-128"/>
            </a:endParaRPr>
          </a:p>
          <a:p>
            <a:endParaRPr kumimoji="1" lang="ja-JP" altLang="en-US" sz="1200" dirty="0">
              <a:solidFill>
                <a:srgbClr val="CC3399"/>
              </a:solidFill>
            </a:endParaRPr>
          </a:p>
        </p:txBody>
      </p:sp>
      <p:sp>
        <p:nvSpPr>
          <p:cNvPr id="11" name="角丸四角形 10"/>
          <p:cNvSpPr/>
          <p:nvPr/>
        </p:nvSpPr>
        <p:spPr>
          <a:xfrm>
            <a:off x="375558" y="1328818"/>
            <a:ext cx="8363272" cy="2892270"/>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星 5 2"/>
          <p:cNvSpPr/>
          <p:nvPr/>
        </p:nvSpPr>
        <p:spPr>
          <a:xfrm>
            <a:off x="1018114" y="4679134"/>
            <a:ext cx="864096" cy="720080"/>
          </a:xfrm>
          <a:prstGeom prst="star5">
            <a:avLst/>
          </a:prstGeom>
          <a:solidFill>
            <a:srgbClr val="FFFF00"/>
          </a:solidFill>
          <a:ln>
            <a:solidFill>
              <a:srgbClr val="CC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471782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725144"/>
            <a:ext cx="9144000" cy="1143000"/>
          </a:xfrm>
          <a:prstGeom prst="rect">
            <a:avLst/>
          </a:prstGeom>
        </p:spPr>
      </p:pic>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671796"/>
            <a:ext cx="9144000" cy="1143000"/>
          </a:xfrm>
          <a:prstGeom prst="rect">
            <a:avLst/>
          </a:prstGeom>
        </p:spPr>
      </p:pic>
      <p:pic>
        <p:nvPicPr>
          <p:cNvPr id="34" name="図 3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564868"/>
            <a:ext cx="9144000" cy="1143000"/>
          </a:xfrm>
          <a:prstGeom prst="rect">
            <a:avLst/>
          </a:prstGeom>
        </p:spPr>
      </p:pic>
      <p:sp>
        <p:nvSpPr>
          <p:cNvPr id="16" name="タイトル 1"/>
          <p:cNvSpPr txBox="1">
            <a:spLocks noChangeArrowheads="1"/>
          </p:cNvSpPr>
          <p:nvPr/>
        </p:nvSpPr>
        <p:spPr>
          <a:xfrm>
            <a:off x="457200" y="188604"/>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登場人物</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3" name="図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470774"/>
            <a:ext cx="9144000" cy="1143000"/>
          </a:xfrm>
          <a:prstGeom prst="rect">
            <a:avLst/>
          </a:prstGeom>
        </p:spPr>
      </p:pic>
      <p:pic>
        <p:nvPicPr>
          <p:cNvPr id="6" name="図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9736" y="558979"/>
            <a:ext cx="1739395" cy="2061183"/>
          </a:xfrm>
          <a:prstGeom prst="rect">
            <a:avLst/>
          </a:prstGeom>
        </p:spPr>
      </p:pic>
      <p:pic>
        <p:nvPicPr>
          <p:cNvPr id="7" name="図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28032" y="1684601"/>
            <a:ext cx="1905000" cy="2019300"/>
          </a:xfrm>
          <a:prstGeom prst="rect">
            <a:avLst/>
          </a:prstGeom>
        </p:spPr>
      </p:pic>
      <p:pic>
        <p:nvPicPr>
          <p:cNvPr id="8" name="図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57825" y="3811949"/>
            <a:ext cx="1756023" cy="2045767"/>
          </a:xfrm>
          <a:prstGeom prst="rect">
            <a:avLst/>
          </a:prstGeom>
        </p:spPr>
      </p:pic>
      <p:pic>
        <p:nvPicPr>
          <p:cNvPr id="10" name="図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78374" y="2667463"/>
            <a:ext cx="1905000" cy="2124075"/>
          </a:xfrm>
          <a:prstGeom prst="rect">
            <a:avLst/>
          </a:prstGeom>
        </p:spPr>
      </p:pic>
      <p:sp>
        <p:nvSpPr>
          <p:cNvPr id="11" name="テキスト ボックス 10"/>
          <p:cNvSpPr txBox="1"/>
          <p:nvPr/>
        </p:nvSpPr>
        <p:spPr>
          <a:xfrm>
            <a:off x="2988703" y="1668995"/>
            <a:ext cx="1569660" cy="369332"/>
          </a:xfrm>
          <a:prstGeom prst="rect">
            <a:avLst/>
          </a:prstGeom>
          <a:noFill/>
        </p:spPr>
        <p:txBody>
          <a:bodyPr wrap="none" rtlCol="0">
            <a:spAutoFit/>
          </a:bodyPr>
          <a:lstStyle/>
          <a:p>
            <a:r>
              <a:rPr lang="ja-JP" altLang="en-US" b="1" dirty="0" smtClean="0">
                <a:solidFill>
                  <a:schemeClr val="tx2">
                    <a:lumMod val="75000"/>
                  </a:schemeClr>
                </a:solidFill>
                <a:latin typeface="メイリオ" panose="020B0604030504040204" pitchFamily="50" charset="-128"/>
                <a:ea typeface="メイリオ" panose="020B0604030504040204" pitchFamily="50" charset="-128"/>
              </a:rPr>
              <a:t>オプティさん</a:t>
            </a:r>
            <a:endParaRPr kumimoji="1" lang="ja-JP" altLang="en-US" dirty="0">
              <a:solidFill>
                <a:schemeClr val="tx2">
                  <a:lumMod val="75000"/>
                </a:schemeClr>
              </a:solidFill>
            </a:endParaRPr>
          </a:p>
        </p:txBody>
      </p:sp>
      <p:sp>
        <p:nvSpPr>
          <p:cNvPr id="28" name="テキスト ボックス 27"/>
          <p:cNvSpPr txBox="1"/>
          <p:nvPr/>
        </p:nvSpPr>
        <p:spPr>
          <a:xfrm>
            <a:off x="4514469" y="2773836"/>
            <a:ext cx="1338828" cy="354777"/>
          </a:xfrm>
          <a:prstGeom prst="rect">
            <a:avLst/>
          </a:prstGeom>
          <a:noFill/>
        </p:spPr>
        <p:txBody>
          <a:bodyPr wrap="none" rtlCol="0">
            <a:spAutoFit/>
          </a:bodyPr>
          <a:lstStyle/>
          <a:p>
            <a:pPr algn="ctr">
              <a:lnSpc>
                <a:spcPct val="93000"/>
              </a:lnSpc>
              <a:defRPr/>
            </a:pPr>
            <a:r>
              <a:rPr lang="ja-JP" altLang="en-US" b="1" dirty="0">
                <a:solidFill>
                  <a:schemeClr val="accent2">
                    <a:lumMod val="75000"/>
                  </a:schemeClr>
                </a:solidFill>
                <a:latin typeface="メイリオ" panose="020B0604030504040204" pitchFamily="50" charset="-128"/>
                <a:ea typeface="メイリオ" panose="020B0604030504040204" pitchFamily="50" charset="-128"/>
              </a:rPr>
              <a:t>め</a:t>
            </a:r>
            <a:r>
              <a:rPr lang="ja-JP" altLang="en-US" b="1" dirty="0" smtClean="0">
                <a:solidFill>
                  <a:schemeClr val="accent2">
                    <a:lumMod val="75000"/>
                  </a:schemeClr>
                </a:solidFill>
                <a:latin typeface="メイリオ" panose="020B0604030504040204" pitchFamily="50" charset="-128"/>
                <a:ea typeface="メイリオ" panose="020B0604030504040204" pitchFamily="50" charset="-128"/>
              </a:rPr>
              <a:t>だまさん</a:t>
            </a:r>
            <a:endParaRPr lang="en-US" altLang="ja-JP" b="1" dirty="0">
              <a:solidFill>
                <a:schemeClr val="accent2">
                  <a:lumMod val="75000"/>
                </a:schemeClr>
              </a:solidFill>
              <a:latin typeface="メイリオ" panose="020B0604030504040204" pitchFamily="50" charset="-128"/>
              <a:ea typeface="メイリオ" panose="020B0604030504040204" pitchFamily="50" charset="-128"/>
            </a:endParaRPr>
          </a:p>
        </p:txBody>
      </p:sp>
      <p:sp>
        <p:nvSpPr>
          <p:cNvPr id="29" name="テキスト ボックス 28"/>
          <p:cNvSpPr txBox="1"/>
          <p:nvPr/>
        </p:nvSpPr>
        <p:spPr>
          <a:xfrm>
            <a:off x="3054286" y="3864554"/>
            <a:ext cx="1569660" cy="354777"/>
          </a:xfrm>
          <a:prstGeom prst="rect">
            <a:avLst/>
          </a:prstGeom>
          <a:noFill/>
        </p:spPr>
        <p:txBody>
          <a:bodyPr wrap="none" rtlCol="0">
            <a:spAutoFit/>
          </a:bodyPr>
          <a:lstStyle/>
          <a:p>
            <a:pPr algn="ctr">
              <a:lnSpc>
                <a:spcPct val="93000"/>
              </a:lnSpc>
              <a:defRPr/>
            </a:pPr>
            <a:r>
              <a:rPr lang="ja-JP" altLang="en-US" b="1" dirty="0" smtClean="0">
                <a:solidFill>
                  <a:schemeClr val="accent3">
                    <a:lumMod val="50000"/>
                  </a:schemeClr>
                </a:solidFill>
                <a:latin typeface="メイリオ" panose="020B0604030504040204" pitchFamily="50" charset="-128"/>
                <a:ea typeface="メイリオ" panose="020B0604030504040204" pitchFamily="50" charset="-128"/>
              </a:rPr>
              <a:t>アイアイさん</a:t>
            </a:r>
            <a:endParaRPr lang="en-US" altLang="ja-JP" b="1" dirty="0">
              <a:solidFill>
                <a:schemeClr val="accent3">
                  <a:lumMod val="50000"/>
                </a:schemeClr>
              </a:solidFill>
              <a:latin typeface="メイリオ" panose="020B0604030504040204" pitchFamily="50" charset="-128"/>
              <a:ea typeface="メイリオ" panose="020B0604030504040204" pitchFamily="50" charset="-128"/>
            </a:endParaRPr>
          </a:p>
        </p:txBody>
      </p:sp>
      <p:sp>
        <p:nvSpPr>
          <p:cNvPr id="30" name="テキスト ボックス 29"/>
          <p:cNvSpPr txBox="1"/>
          <p:nvPr/>
        </p:nvSpPr>
        <p:spPr>
          <a:xfrm>
            <a:off x="4254782" y="4942760"/>
            <a:ext cx="1107996" cy="349968"/>
          </a:xfrm>
          <a:prstGeom prst="rect">
            <a:avLst/>
          </a:prstGeom>
          <a:noFill/>
        </p:spPr>
        <p:txBody>
          <a:bodyPr wrap="none" rtlCol="0">
            <a:spAutoFit/>
          </a:bodyPr>
          <a:lstStyle/>
          <a:p>
            <a:pPr algn="ctr">
              <a:lnSpc>
                <a:spcPct val="93000"/>
              </a:lnSpc>
              <a:defRPr/>
            </a:pPr>
            <a:r>
              <a:rPr lang="ja-JP" altLang="en-US" b="1" dirty="0" smtClean="0">
                <a:solidFill>
                  <a:schemeClr val="bg2">
                    <a:lumMod val="25000"/>
                  </a:schemeClr>
                </a:solidFill>
                <a:latin typeface="メイリオ" panose="020B0604030504040204" pitchFamily="50" charset="-128"/>
                <a:ea typeface="メイリオ" panose="020B0604030504040204" pitchFamily="50" charset="-128"/>
              </a:rPr>
              <a:t>目薬</a:t>
            </a:r>
            <a:r>
              <a:rPr lang="ja-JP" altLang="en-US" b="1" dirty="0">
                <a:solidFill>
                  <a:schemeClr val="bg2">
                    <a:lumMod val="25000"/>
                  </a:schemeClr>
                </a:solidFill>
                <a:latin typeface="メイリオ" panose="020B0604030504040204" pitchFamily="50" charset="-128"/>
                <a:ea typeface="メイリオ" panose="020B0604030504040204" pitchFamily="50" charset="-128"/>
              </a:rPr>
              <a:t>さん</a:t>
            </a:r>
            <a:endParaRPr lang="en-US" altLang="ja-JP"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2981549" y="2025473"/>
            <a:ext cx="3416320" cy="607474"/>
          </a:xfrm>
          <a:prstGeom prst="rect">
            <a:avLst/>
          </a:prstGeom>
          <a:noFill/>
        </p:spPr>
        <p:txBody>
          <a:bodyPr wrap="none" rtlCol="0">
            <a:spAutoFit/>
          </a:bodyPr>
          <a:lstStyle/>
          <a:p>
            <a:pPr algn="ctr">
              <a:lnSpc>
                <a:spcPct val="93000"/>
              </a:lnSpc>
              <a:defRPr/>
            </a:pPr>
            <a:r>
              <a:rPr lang="ja-JP" altLang="en-US" sz="1200" dirty="0" smtClean="0">
                <a:solidFill>
                  <a:schemeClr val="tx2">
                    <a:lumMod val="75000"/>
                  </a:schemeClr>
                </a:solidFill>
                <a:latin typeface="メイリオ" panose="020B0604030504040204" pitchFamily="50" charset="-128"/>
                <a:ea typeface="メイリオ" panose="020B0604030504040204" pitchFamily="50" charset="-128"/>
              </a:rPr>
              <a:t>彩</a:t>
            </a:r>
            <a:r>
              <a:rPr lang="ja-JP" altLang="en-US" sz="1200" dirty="0">
                <a:solidFill>
                  <a:schemeClr val="tx2">
                    <a:lumMod val="75000"/>
                  </a:schemeClr>
                </a:solidFill>
                <a:latin typeface="メイリオ" panose="020B0604030504040204" pitchFamily="50" charset="-128"/>
                <a:ea typeface="メイリオ" panose="020B0604030504040204" pitchFamily="50" charset="-128"/>
              </a:rPr>
              <a:t>の目を評価してくれる</a:t>
            </a:r>
            <a:r>
              <a:rPr lang="en-US" altLang="ja-JP" sz="1200" dirty="0">
                <a:solidFill>
                  <a:schemeClr val="tx2">
                    <a:lumMod val="75000"/>
                  </a:schemeClr>
                </a:solidFill>
                <a:latin typeface="メイリオ" panose="020B0604030504040204" pitchFamily="50" charset="-128"/>
                <a:ea typeface="メイリオ" panose="020B0604030504040204" pitchFamily="50" charset="-128"/>
              </a:rPr>
              <a:t>EYES</a:t>
            </a:r>
            <a:r>
              <a:rPr lang="ja-JP" altLang="en-US" sz="1200" dirty="0">
                <a:solidFill>
                  <a:schemeClr val="tx2">
                    <a:lumMod val="75000"/>
                  </a:schemeClr>
                </a:solidFill>
                <a:latin typeface="メイリオ" panose="020B0604030504040204" pitchFamily="50" charset="-128"/>
                <a:ea typeface="メイリオ" panose="020B0604030504040204" pitchFamily="50" charset="-128"/>
              </a:rPr>
              <a:t>のユーザー。</a:t>
            </a:r>
          </a:p>
          <a:p>
            <a:pPr algn="ctr">
              <a:lnSpc>
                <a:spcPct val="93000"/>
              </a:lnSpc>
              <a:defRPr/>
            </a:pPr>
            <a:r>
              <a:rPr lang="ja-JP" altLang="en-US" sz="1200" dirty="0">
                <a:solidFill>
                  <a:schemeClr val="tx2">
                    <a:lumMod val="75000"/>
                  </a:schemeClr>
                </a:solidFill>
                <a:latin typeface="メイリオ" panose="020B0604030504040204" pitchFamily="50" charset="-128"/>
                <a:ea typeface="メイリオ" panose="020B0604030504040204" pitchFamily="50" charset="-128"/>
              </a:rPr>
              <a:t>イケメンで実はモデルをやっている。</a:t>
            </a:r>
          </a:p>
          <a:p>
            <a:pPr algn="ctr">
              <a:lnSpc>
                <a:spcPct val="93000"/>
              </a:lnSpc>
              <a:defRPr/>
            </a:pPr>
            <a:r>
              <a:rPr lang="ja-JP" altLang="en-US" sz="1200" dirty="0">
                <a:solidFill>
                  <a:schemeClr val="tx2">
                    <a:lumMod val="75000"/>
                  </a:schemeClr>
                </a:solidFill>
                <a:latin typeface="メイリオ" panose="020B0604030504040204" pitchFamily="50" charset="-128"/>
                <a:ea typeface="メイリオ" panose="020B0604030504040204" pitchFamily="50" charset="-128"/>
              </a:rPr>
              <a:t>優しくて、いつも自分の味方になってくれる</a:t>
            </a:r>
            <a:r>
              <a:rPr lang="ja-JP" altLang="en-US" sz="1200" dirty="0" smtClean="0">
                <a:solidFill>
                  <a:schemeClr val="tx2">
                    <a:lumMod val="75000"/>
                  </a:schemeClr>
                </a:solidFill>
                <a:latin typeface="メイリオ" panose="020B0604030504040204" pitchFamily="50" charset="-128"/>
                <a:ea typeface="メイリオ" panose="020B0604030504040204" pitchFamily="50" charset="-128"/>
              </a:rPr>
              <a:t>。</a:t>
            </a:r>
            <a:endParaRPr kumimoji="1" lang="ja-JP" altLang="en-US" sz="1200" dirty="0">
              <a:solidFill>
                <a:schemeClr val="tx2">
                  <a:lumMod val="75000"/>
                </a:schemeClr>
              </a:solidFill>
            </a:endParaRPr>
          </a:p>
        </p:txBody>
      </p:sp>
      <p:sp>
        <p:nvSpPr>
          <p:cNvPr id="31" name="テキスト ボックス 30"/>
          <p:cNvSpPr txBox="1"/>
          <p:nvPr/>
        </p:nvSpPr>
        <p:spPr>
          <a:xfrm>
            <a:off x="2834153" y="3065800"/>
            <a:ext cx="4339650" cy="607474"/>
          </a:xfrm>
          <a:prstGeom prst="rect">
            <a:avLst/>
          </a:prstGeom>
          <a:noFill/>
        </p:spPr>
        <p:txBody>
          <a:bodyPr wrap="none" rtlCol="0">
            <a:spAutoFit/>
          </a:bodyPr>
          <a:lstStyle/>
          <a:p>
            <a:pPr algn="ctr">
              <a:lnSpc>
                <a:spcPct val="93000"/>
              </a:lnSpc>
              <a:defRPr/>
            </a:pPr>
            <a:r>
              <a:rPr lang="ja-JP" altLang="en-US" sz="1200" dirty="0" smtClean="0">
                <a:solidFill>
                  <a:schemeClr val="accent2">
                    <a:lumMod val="75000"/>
                  </a:schemeClr>
                </a:solidFill>
                <a:latin typeface="メイリオ" panose="020B0604030504040204" pitchFamily="50" charset="-128"/>
                <a:ea typeface="メイリオ" panose="020B0604030504040204" pitchFamily="50" charset="-128"/>
              </a:rPr>
              <a:t>彩</a:t>
            </a:r>
            <a:r>
              <a:rPr lang="ja-JP" altLang="en-US" sz="1200" dirty="0">
                <a:solidFill>
                  <a:schemeClr val="accent2">
                    <a:lumMod val="75000"/>
                  </a:schemeClr>
                </a:solidFill>
                <a:latin typeface="メイリオ" panose="020B0604030504040204" pitchFamily="50" charset="-128"/>
                <a:ea typeface="メイリオ" panose="020B0604030504040204" pitchFamily="50" charset="-128"/>
              </a:rPr>
              <a:t>の目を評価してくれるユーザー。</a:t>
            </a:r>
          </a:p>
          <a:p>
            <a:pPr algn="ctr">
              <a:lnSpc>
                <a:spcPct val="93000"/>
              </a:lnSpc>
              <a:defRPr/>
            </a:pPr>
            <a:r>
              <a:rPr lang="ja-JP" altLang="en-US" sz="1200" dirty="0" smtClean="0">
                <a:solidFill>
                  <a:schemeClr val="accent2">
                    <a:lumMod val="75000"/>
                  </a:schemeClr>
                </a:solidFill>
                <a:latin typeface="メイリオ" panose="020B0604030504040204" pitchFamily="50" charset="-128"/>
                <a:ea typeface="メイリオ" panose="020B0604030504040204" pitchFamily="50" charset="-128"/>
              </a:rPr>
              <a:t>海外</a:t>
            </a:r>
            <a:r>
              <a:rPr lang="ja-JP" altLang="en-US" sz="1200" dirty="0">
                <a:solidFill>
                  <a:schemeClr val="accent2">
                    <a:lumMod val="75000"/>
                  </a:schemeClr>
                </a:solidFill>
                <a:latin typeface="メイリオ" panose="020B0604030504040204" pitchFamily="50" charset="-128"/>
                <a:ea typeface="メイリオ" panose="020B0604030504040204" pitchFamily="50" charset="-128"/>
              </a:rPr>
              <a:t>出張の多い外資系の会社員。</a:t>
            </a:r>
          </a:p>
          <a:p>
            <a:pPr algn="ctr">
              <a:lnSpc>
                <a:spcPct val="93000"/>
              </a:lnSpc>
              <a:defRPr/>
            </a:pPr>
            <a:r>
              <a:rPr lang="ja-JP" altLang="en-US" sz="1200" dirty="0">
                <a:solidFill>
                  <a:schemeClr val="accent2">
                    <a:lumMod val="75000"/>
                  </a:schemeClr>
                </a:solidFill>
                <a:latin typeface="メイリオ" panose="020B0604030504040204" pitchFamily="50" charset="-128"/>
                <a:ea typeface="メイリオ" panose="020B0604030504040204" pitchFamily="50" charset="-128"/>
              </a:rPr>
              <a:t>仕事が忙しいらしく、オプティさんより出現頻度が少ない</a:t>
            </a:r>
            <a:r>
              <a:rPr lang="ja-JP" altLang="en-US" sz="1200" dirty="0" smtClean="0">
                <a:solidFill>
                  <a:schemeClr val="accent2">
                    <a:lumMod val="75000"/>
                  </a:schemeClr>
                </a:solidFill>
                <a:latin typeface="メイリオ" panose="020B0604030504040204" pitchFamily="50" charset="-128"/>
                <a:ea typeface="メイリオ" panose="020B0604030504040204" pitchFamily="50" charset="-128"/>
              </a:rPr>
              <a:t>。</a:t>
            </a:r>
            <a:endParaRPr lang="ja-JP" altLang="en-US" sz="1200" dirty="0">
              <a:solidFill>
                <a:schemeClr val="accent2">
                  <a:lumMod val="75000"/>
                </a:schemeClr>
              </a:solidFill>
              <a:latin typeface="メイリオ" panose="020B0604030504040204" pitchFamily="50" charset="-128"/>
              <a:ea typeface="メイリオ" panose="020B0604030504040204" pitchFamily="50" charset="-128"/>
            </a:endParaRPr>
          </a:p>
        </p:txBody>
      </p:sp>
      <p:sp>
        <p:nvSpPr>
          <p:cNvPr id="32" name="テキスト ボックス 31"/>
          <p:cNvSpPr txBox="1"/>
          <p:nvPr/>
        </p:nvSpPr>
        <p:spPr>
          <a:xfrm>
            <a:off x="1997813" y="4166898"/>
            <a:ext cx="4031874" cy="610680"/>
          </a:xfrm>
          <a:prstGeom prst="rect">
            <a:avLst/>
          </a:prstGeom>
          <a:noFill/>
        </p:spPr>
        <p:txBody>
          <a:bodyPr wrap="none" rtlCol="0">
            <a:spAutoFit/>
          </a:bodyPr>
          <a:lstStyle/>
          <a:p>
            <a:pPr algn="ctr">
              <a:lnSpc>
                <a:spcPct val="93000"/>
              </a:lnSpc>
              <a:defRPr/>
            </a:pPr>
            <a:r>
              <a:rPr lang="ja-JP" altLang="en-US" sz="1200" dirty="0">
                <a:solidFill>
                  <a:schemeClr val="accent3">
                    <a:lumMod val="50000"/>
                  </a:schemeClr>
                </a:solidFill>
                <a:latin typeface="メイリオ" panose="020B0604030504040204" pitchFamily="50" charset="-128"/>
                <a:ea typeface="メイリオ" panose="020B0604030504040204" pitchFamily="50" charset="-128"/>
              </a:rPr>
              <a:t>ちょっと乱暴な口調のユーザー。</a:t>
            </a:r>
          </a:p>
          <a:p>
            <a:pPr algn="ctr">
              <a:lnSpc>
                <a:spcPct val="93000"/>
              </a:lnSpc>
              <a:defRPr/>
            </a:pPr>
            <a:r>
              <a:rPr lang="ja-JP" altLang="en-US" sz="1200" dirty="0">
                <a:solidFill>
                  <a:schemeClr val="accent3">
                    <a:lumMod val="50000"/>
                  </a:schemeClr>
                </a:solidFill>
                <a:latin typeface="メイリオ" panose="020B0604030504040204" pitchFamily="50" charset="-128"/>
                <a:ea typeface="メイリオ" panose="020B0604030504040204" pitchFamily="50" charset="-128"/>
              </a:rPr>
              <a:t>普段は関わってこないが、たまに味方になってくれる。</a:t>
            </a:r>
          </a:p>
          <a:p>
            <a:pPr algn="ctr">
              <a:lnSpc>
                <a:spcPct val="93000"/>
              </a:lnSpc>
              <a:defRPr/>
            </a:pPr>
            <a:r>
              <a:rPr lang="ja-JP" altLang="en-US" sz="1200" dirty="0">
                <a:solidFill>
                  <a:schemeClr val="accent3">
                    <a:lumMod val="50000"/>
                  </a:schemeClr>
                </a:solidFill>
                <a:latin typeface="メイリオ" panose="020B0604030504040204" pitchFamily="50" charset="-128"/>
                <a:ea typeface="メイリオ" panose="020B0604030504040204" pitchFamily="50" charset="-128"/>
              </a:rPr>
              <a:t>小さなレコーディングスタジオを経営している。</a:t>
            </a:r>
            <a:endParaRPr lang="en-US" altLang="ja-JP" sz="1200" dirty="0">
              <a:solidFill>
                <a:schemeClr val="accent3">
                  <a:lumMod val="50000"/>
                </a:schemeClr>
              </a:solidFill>
              <a:latin typeface="メイリオ" panose="020B0604030504040204" pitchFamily="50" charset="-128"/>
              <a:ea typeface="メイリオ" panose="020B0604030504040204" pitchFamily="50" charset="-128"/>
            </a:endParaRPr>
          </a:p>
        </p:txBody>
      </p:sp>
      <p:sp>
        <p:nvSpPr>
          <p:cNvPr id="33" name="テキスト ボックス 32"/>
          <p:cNvSpPr txBox="1"/>
          <p:nvPr/>
        </p:nvSpPr>
        <p:spPr>
          <a:xfrm>
            <a:off x="3481499" y="5297537"/>
            <a:ext cx="2646879" cy="610680"/>
          </a:xfrm>
          <a:prstGeom prst="rect">
            <a:avLst/>
          </a:prstGeom>
          <a:noFill/>
        </p:spPr>
        <p:txBody>
          <a:bodyPr wrap="none" rtlCol="0">
            <a:spAutoFit/>
          </a:bodyPr>
          <a:lstStyle/>
          <a:p>
            <a:pPr algn="ctr">
              <a:lnSpc>
                <a:spcPct val="93000"/>
              </a:lnSpc>
              <a:defRPr/>
            </a:pPr>
            <a:r>
              <a:rPr lang="ja-JP" altLang="en-US" sz="1200" dirty="0">
                <a:solidFill>
                  <a:schemeClr val="bg2">
                    <a:lumMod val="25000"/>
                  </a:schemeClr>
                </a:solidFill>
                <a:latin typeface="メイリオ" panose="020B0604030504040204" pitchFamily="50" charset="-128"/>
                <a:ea typeface="メイリオ" panose="020B0604030504040204" pitchFamily="50" charset="-128"/>
              </a:rPr>
              <a:t>無口でめったに出てこない。</a:t>
            </a:r>
          </a:p>
          <a:p>
            <a:pPr algn="ctr">
              <a:lnSpc>
                <a:spcPct val="93000"/>
              </a:lnSpc>
              <a:defRPr/>
            </a:pPr>
            <a:r>
              <a:rPr lang="ja-JP" altLang="en-US" sz="1200" dirty="0">
                <a:solidFill>
                  <a:schemeClr val="bg2">
                    <a:lumMod val="25000"/>
                  </a:schemeClr>
                </a:solidFill>
                <a:latin typeface="メイリオ" panose="020B0604030504040204" pitchFamily="50" charset="-128"/>
                <a:ea typeface="メイリオ" panose="020B0604030504040204" pitchFamily="50" charset="-128"/>
              </a:rPr>
              <a:t>選択肢によっては攻略可能になる。</a:t>
            </a:r>
          </a:p>
          <a:p>
            <a:pPr algn="ctr">
              <a:lnSpc>
                <a:spcPct val="93000"/>
              </a:lnSpc>
              <a:defRPr/>
            </a:pPr>
            <a:r>
              <a:rPr lang="ja-JP" altLang="en-US" sz="1200" dirty="0">
                <a:solidFill>
                  <a:schemeClr val="bg2">
                    <a:lumMod val="25000"/>
                  </a:schemeClr>
                </a:solidFill>
                <a:latin typeface="メイリオ" panose="020B0604030504040204" pitchFamily="50" charset="-128"/>
                <a:ea typeface="メイリオ" panose="020B0604030504040204" pitchFamily="50" charset="-128"/>
              </a:rPr>
              <a:t>正体は虹</a:t>
            </a:r>
            <a:r>
              <a:rPr lang="ja-JP" altLang="en-US" sz="1200" dirty="0" smtClean="0">
                <a:solidFill>
                  <a:schemeClr val="bg2">
                    <a:lumMod val="25000"/>
                  </a:schemeClr>
                </a:solidFill>
                <a:latin typeface="メイリオ" panose="020B0604030504040204" pitchFamily="50" charset="-128"/>
                <a:ea typeface="メイリオ" panose="020B0604030504040204" pitchFamily="50" charset="-128"/>
              </a:rPr>
              <a:t>？</a:t>
            </a:r>
            <a:endParaRPr lang="en-US" altLang="ja-JP" sz="1200" dirty="0">
              <a:solidFill>
                <a:schemeClr val="bg2">
                  <a:lumMod val="25000"/>
                </a:schemeClr>
              </a:solidFill>
              <a:latin typeface="メイリオ" panose="020B0604030504040204" pitchFamily="50" charset="-128"/>
              <a:ea typeface="メイリオ" panose="020B0604030504040204" pitchFamily="50" charset="-128"/>
            </a:endParaRPr>
          </a:p>
        </p:txBody>
      </p:sp>
      <p:pic>
        <p:nvPicPr>
          <p:cNvPr id="35" name="図 3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938991" y="757298"/>
            <a:ext cx="4857750" cy="723900"/>
          </a:xfrm>
          <a:prstGeom prst="rect">
            <a:avLst/>
          </a:prstGeom>
        </p:spPr>
      </p:pic>
    </p:spTree>
    <p:extLst>
      <p:ext uri="{BB962C8B-B14F-4D97-AF65-F5344CB8AC3E}">
        <p14:creationId xmlns:p14="http://schemas.microsoft.com/office/powerpoint/2010/main" val="32861236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図 3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564868"/>
            <a:ext cx="9144000" cy="1143000"/>
          </a:xfrm>
          <a:prstGeom prst="rect">
            <a:avLst/>
          </a:prstGeom>
        </p:spPr>
      </p:pic>
      <p:sp>
        <p:nvSpPr>
          <p:cNvPr id="16" name="タイトル 1"/>
          <p:cNvSpPr txBox="1">
            <a:spLocks noChangeArrowheads="1"/>
          </p:cNvSpPr>
          <p:nvPr/>
        </p:nvSpPr>
        <p:spPr>
          <a:xfrm>
            <a:off x="457200" y="188604"/>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登場人物</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70774"/>
            <a:ext cx="9144000" cy="1143000"/>
          </a:xfrm>
          <a:prstGeom prst="rect">
            <a:avLst/>
          </a:prstGeom>
        </p:spPr>
      </p:pic>
      <p:sp>
        <p:nvSpPr>
          <p:cNvPr id="11" name="テキスト ボックス 10"/>
          <p:cNvSpPr txBox="1"/>
          <p:nvPr/>
        </p:nvSpPr>
        <p:spPr>
          <a:xfrm>
            <a:off x="2027442" y="1582660"/>
            <a:ext cx="415498" cy="369332"/>
          </a:xfrm>
          <a:prstGeom prst="rect">
            <a:avLst/>
          </a:prstGeom>
          <a:noFill/>
        </p:spPr>
        <p:txBody>
          <a:bodyPr wrap="none" rtlCol="0">
            <a:spAutoFit/>
          </a:bodyPr>
          <a:lstStyle/>
          <a:p>
            <a:r>
              <a:rPr lang="ja-JP" altLang="en-US" b="1" dirty="0" smtClean="0">
                <a:solidFill>
                  <a:schemeClr val="tx2">
                    <a:lumMod val="75000"/>
                  </a:schemeClr>
                </a:solidFill>
                <a:latin typeface="メイリオ" panose="020B0604030504040204" pitchFamily="50" charset="-128"/>
                <a:ea typeface="メイリオ" panose="020B0604030504040204" pitchFamily="50" charset="-128"/>
              </a:rPr>
              <a:t>虹</a:t>
            </a:r>
            <a:endParaRPr kumimoji="1" lang="ja-JP" altLang="en-US" dirty="0">
              <a:solidFill>
                <a:schemeClr val="tx2">
                  <a:lumMod val="75000"/>
                </a:schemeClr>
              </a:solidFill>
            </a:endParaRPr>
          </a:p>
        </p:txBody>
      </p:sp>
      <p:sp>
        <p:nvSpPr>
          <p:cNvPr id="28" name="テキスト ボックス 27"/>
          <p:cNvSpPr txBox="1"/>
          <p:nvPr/>
        </p:nvSpPr>
        <p:spPr>
          <a:xfrm>
            <a:off x="7020272" y="2738729"/>
            <a:ext cx="877163" cy="354777"/>
          </a:xfrm>
          <a:prstGeom prst="rect">
            <a:avLst/>
          </a:prstGeom>
          <a:noFill/>
        </p:spPr>
        <p:txBody>
          <a:bodyPr wrap="none" rtlCol="0">
            <a:spAutoFit/>
          </a:bodyPr>
          <a:lstStyle/>
          <a:p>
            <a:pPr algn="ctr">
              <a:lnSpc>
                <a:spcPct val="93000"/>
              </a:lnSpc>
              <a:defRPr/>
            </a:pPr>
            <a:r>
              <a:rPr lang="ja-JP" altLang="en-US" b="1" dirty="0">
                <a:solidFill>
                  <a:schemeClr val="accent2">
                    <a:lumMod val="75000"/>
                  </a:schemeClr>
                </a:solidFill>
                <a:latin typeface="メイリオ" panose="020B0604030504040204" pitchFamily="50" charset="-128"/>
                <a:ea typeface="メイリオ" panose="020B0604030504040204" pitchFamily="50" charset="-128"/>
              </a:rPr>
              <a:t>瞳さん</a:t>
            </a:r>
            <a:endParaRPr lang="en-US" altLang="ja-JP" b="1" dirty="0">
              <a:solidFill>
                <a:schemeClr val="accent2">
                  <a:lumMod val="75000"/>
                </a:schemeClr>
              </a:solidFill>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196171" y="1934172"/>
            <a:ext cx="4493538" cy="610680"/>
          </a:xfrm>
          <a:prstGeom prst="rect">
            <a:avLst/>
          </a:prstGeom>
          <a:noFill/>
        </p:spPr>
        <p:txBody>
          <a:bodyPr wrap="none" rtlCol="0">
            <a:spAutoFit/>
          </a:bodyPr>
          <a:lstStyle/>
          <a:p>
            <a:pPr algn="ctr">
              <a:lnSpc>
                <a:spcPct val="93000"/>
              </a:lnSpc>
              <a:defRPr/>
            </a:pPr>
            <a:r>
              <a:rPr lang="ja-JP" altLang="en-US" sz="1200" dirty="0">
                <a:solidFill>
                  <a:schemeClr val="tx2">
                    <a:lumMod val="75000"/>
                  </a:schemeClr>
                </a:solidFill>
                <a:latin typeface="メイリオ" panose="020B0604030504040204" pitchFamily="50" charset="-128"/>
                <a:ea typeface="メイリオ" panose="020B0604030504040204" pitchFamily="50" charset="-128"/>
              </a:rPr>
              <a:t>彩の</a:t>
            </a:r>
            <a:r>
              <a:rPr lang="ja-JP" altLang="en-US" sz="1200" dirty="0" smtClean="0">
                <a:solidFill>
                  <a:schemeClr val="tx2">
                    <a:lumMod val="75000"/>
                  </a:schemeClr>
                </a:solidFill>
                <a:latin typeface="メイリオ" panose="020B0604030504040204" pitchFamily="50" charset="-128"/>
                <a:ea typeface="メイリオ" panose="020B0604030504040204" pitchFamily="50" charset="-128"/>
              </a:rPr>
              <a:t>幼馴染で</a:t>
            </a:r>
            <a:r>
              <a:rPr lang="en-US" altLang="ja-JP" sz="1200" dirty="0" smtClean="0">
                <a:solidFill>
                  <a:schemeClr val="tx2">
                    <a:lumMod val="75000"/>
                  </a:schemeClr>
                </a:solidFill>
                <a:latin typeface="メイリオ" panose="020B0604030504040204" pitchFamily="50" charset="-128"/>
                <a:ea typeface="メイリオ" panose="020B0604030504040204" pitchFamily="50" charset="-128"/>
              </a:rPr>
              <a:t>EYES</a:t>
            </a:r>
            <a:r>
              <a:rPr lang="ja-JP" altLang="en-US" sz="1200" dirty="0" smtClean="0">
                <a:solidFill>
                  <a:schemeClr val="tx2">
                    <a:lumMod val="75000"/>
                  </a:schemeClr>
                </a:solidFill>
                <a:latin typeface="メイリオ" panose="020B0604030504040204" pitchFamily="50" charset="-128"/>
                <a:ea typeface="メイリオ" panose="020B0604030504040204" pitchFamily="50" charset="-128"/>
              </a:rPr>
              <a:t>のユーザー。</a:t>
            </a:r>
            <a:endParaRPr lang="ja-JP" altLang="en-US" sz="1200" dirty="0">
              <a:solidFill>
                <a:schemeClr val="tx2">
                  <a:lumMod val="75000"/>
                </a:schemeClr>
              </a:solidFill>
              <a:latin typeface="メイリオ" panose="020B0604030504040204" pitchFamily="50" charset="-128"/>
              <a:ea typeface="メイリオ" panose="020B0604030504040204" pitchFamily="50" charset="-128"/>
            </a:endParaRPr>
          </a:p>
          <a:p>
            <a:pPr algn="ctr">
              <a:lnSpc>
                <a:spcPct val="93000"/>
              </a:lnSpc>
              <a:defRPr/>
            </a:pPr>
            <a:r>
              <a:rPr lang="ja-JP" altLang="en-US" sz="1200" dirty="0">
                <a:solidFill>
                  <a:schemeClr val="tx2">
                    <a:lumMod val="75000"/>
                  </a:schemeClr>
                </a:solidFill>
                <a:latin typeface="メイリオ" panose="020B0604030504040204" pitchFamily="50" charset="-128"/>
                <a:ea typeface="メイリオ" panose="020B0604030504040204" pitchFamily="50" charset="-128"/>
              </a:rPr>
              <a:t>肝心のところで、話しかけてくるのでなかなか恋が実らない。</a:t>
            </a:r>
          </a:p>
          <a:p>
            <a:pPr algn="ctr">
              <a:lnSpc>
                <a:spcPct val="93000"/>
              </a:lnSpc>
              <a:defRPr/>
            </a:pPr>
            <a:r>
              <a:rPr lang="ja-JP" altLang="en-US" sz="1200" dirty="0">
                <a:solidFill>
                  <a:schemeClr val="tx2">
                    <a:lumMod val="75000"/>
                  </a:schemeClr>
                </a:solidFill>
                <a:latin typeface="メイリオ" panose="020B0604030504040204" pitchFamily="50" charset="-128"/>
                <a:ea typeface="メイリオ" panose="020B0604030504040204" pitchFamily="50" charset="-128"/>
              </a:rPr>
              <a:t>お邪魔</a:t>
            </a:r>
            <a:r>
              <a:rPr lang="ja-JP" altLang="en-US" sz="1200" dirty="0" smtClean="0">
                <a:solidFill>
                  <a:schemeClr val="tx2">
                    <a:lumMod val="75000"/>
                  </a:schemeClr>
                </a:solidFill>
                <a:latin typeface="メイリオ" panose="020B0604030504040204" pitchFamily="50" charset="-128"/>
                <a:ea typeface="メイリオ" panose="020B0604030504040204" pitchFamily="50" charset="-128"/>
              </a:rPr>
              <a:t>キャラ。</a:t>
            </a:r>
            <a:endParaRPr kumimoji="1" lang="ja-JP" altLang="en-US" sz="1200" dirty="0">
              <a:solidFill>
                <a:schemeClr val="tx2">
                  <a:lumMod val="75000"/>
                </a:schemeClr>
              </a:solidFill>
            </a:endParaRPr>
          </a:p>
        </p:txBody>
      </p:sp>
      <p:sp>
        <p:nvSpPr>
          <p:cNvPr id="31" name="テキスト ボックス 30"/>
          <p:cNvSpPr txBox="1"/>
          <p:nvPr/>
        </p:nvSpPr>
        <p:spPr>
          <a:xfrm>
            <a:off x="5570789" y="3030693"/>
            <a:ext cx="3416320" cy="607474"/>
          </a:xfrm>
          <a:prstGeom prst="rect">
            <a:avLst/>
          </a:prstGeom>
          <a:noFill/>
        </p:spPr>
        <p:txBody>
          <a:bodyPr wrap="none" rtlCol="0">
            <a:spAutoFit/>
          </a:bodyPr>
          <a:lstStyle/>
          <a:p>
            <a:pPr algn="ctr">
              <a:lnSpc>
                <a:spcPct val="93000"/>
              </a:lnSpc>
              <a:defRPr/>
            </a:pPr>
            <a:r>
              <a:rPr lang="ja-JP" altLang="en-US" sz="1200" dirty="0">
                <a:solidFill>
                  <a:schemeClr val="accent2">
                    <a:lumMod val="75000"/>
                  </a:schemeClr>
                </a:solidFill>
                <a:latin typeface="メイリオ" panose="020B0604030504040204" pitchFamily="50" charset="-128"/>
                <a:ea typeface="メイリオ" panose="020B0604030504040204" pitchFamily="50" charset="-128"/>
              </a:rPr>
              <a:t>彩の先輩にして虹の姉。</a:t>
            </a:r>
          </a:p>
          <a:p>
            <a:pPr algn="ctr">
              <a:lnSpc>
                <a:spcPct val="93000"/>
              </a:lnSpc>
              <a:defRPr/>
            </a:pPr>
            <a:r>
              <a:rPr lang="en-US" altLang="ja-JP" sz="1200" dirty="0">
                <a:solidFill>
                  <a:schemeClr val="accent2">
                    <a:lumMod val="75000"/>
                  </a:schemeClr>
                </a:solidFill>
                <a:latin typeface="メイリオ" panose="020B0604030504040204" pitchFamily="50" charset="-128"/>
                <a:ea typeface="メイリオ" panose="020B0604030504040204" pitchFamily="50" charset="-128"/>
              </a:rPr>
              <a:t>EYES</a:t>
            </a:r>
            <a:r>
              <a:rPr lang="ja-JP" altLang="en-US" sz="1200" dirty="0" err="1">
                <a:solidFill>
                  <a:schemeClr val="accent2">
                    <a:lumMod val="75000"/>
                  </a:schemeClr>
                </a:solidFill>
                <a:latin typeface="メイリオ" panose="020B0604030504040204" pitchFamily="50" charset="-128"/>
                <a:ea typeface="メイリオ" panose="020B0604030504040204" pitchFamily="50" charset="-128"/>
              </a:rPr>
              <a:t>を紹</a:t>
            </a:r>
            <a:r>
              <a:rPr lang="ja-JP" altLang="en-US" sz="1200" dirty="0">
                <a:solidFill>
                  <a:schemeClr val="accent2">
                    <a:lumMod val="75000"/>
                  </a:schemeClr>
                </a:solidFill>
                <a:latin typeface="メイリオ" panose="020B0604030504040204" pitchFamily="50" charset="-128"/>
                <a:ea typeface="メイリオ" panose="020B0604030504040204" pitchFamily="50" charset="-128"/>
              </a:rPr>
              <a:t>介してくれた人で頼りになる女性。</a:t>
            </a:r>
          </a:p>
          <a:p>
            <a:pPr algn="ctr">
              <a:lnSpc>
                <a:spcPct val="93000"/>
              </a:lnSpc>
              <a:defRPr/>
            </a:pPr>
            <a:r>
              <a:rPr lang="ja-JP" altLang="en-US" sz="1200" dirty="0">
                <a:solidFill>
                  <a:schemeClr val="accent2">
                    <a:lumMod val="75000"/>
                  </a:schemeClr>
                </a:solidFill>
                <a:latin typeface="メイリオ" panose="020B0604030504040204" pitchFamily="50" charset="-128"/>
                <a:ea typeface="メイリオ" panose="020B0604030504040204" pitchFamily="50" charset="-128"/>
              </a:rPr>
              <a:t>主に状況説明と彩の恋愛相談も聞いて</a:t>
            </a:r>
            <a:r>
              <a:rPr lang="ja-JP" altLang="en-US" sz="1200" dirty="0" smtClean="0">
                <a:solidFill>
                  <a:schemeClr val="accent2">
                    <a:lumMod val="75000"/>
                  </a:schemeClr>
                </a:solidFill>
                <a:latin typeface="メイリオ" panose="020B0604030504040204" pitchFamily="50" charset="-128"/>
                <a:ea typeface="メイリオ" panose="020B0604030504040204" pitchFamily="50" charset="-128"/>
              </a:rPr>
              <a:t>くれる。</a:t>
            </a:r>
            <a:endParaRPr lang="ja-JP" altLang="en-US" sz="1200" dirty="0">
              <a:solidFill>
                <a:schemeClr val="accent2">
                  <a:lumMod val="75000"/>
                </a:schemeClr>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6673107" y="856461"/>
            <a:ext cx="2013693" cy="369332"/>
          </a:xfrm>
          <a:prstGeom prst="rect">
            <a:avLst/>
          </a:prstGeom>
          <a:noFill/>
        </p:spPr>
        <p:txBody>
          <a:bodyPr wrap="none" rtlCol="0">
            <a:spAutoFit/>
          </a:bodyPr>
          <a:lstStyle/>
          <a:p>
            <a:r>
              <a:rPr kumimoji="1" lang="ja-JP" altLang="en-US" b="1" dirty="0" smtClean="0">
                <a:solidFill>
                  <a:srgbClr val="CC3399"/>
                </a:solidFill>
              </a:rPr>
              <a:t>その他の登場人物</a:t>
            </a:r>
            <a:endParaRPr kumimoji="1" lang="ja-JP" altLang="en-US" b="1" dirty="0">
              <a:solidFill>
                <a:srgbClr val="CC3399"/>
              </a:solidFill>
            </a:endParaRPr>
          </a:p>
        </p:txBody>
      </p:sp>
      <p:pic>
        <p:nvPicPr>
          <p:cNvPr id="21" name="図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671796"/>
            <a:ext cx="9144000" cy="1143000"/>
          </a:xfrm>
          <a:prstGeom prst="rect">
            <a:avLst/>
          </a:prstGeom>
        </p:spPr>
      </p:pic>
      <p:sp>
        <p:nvSpPr>
          <p:cNvPr id="22" name="テキスト ボックス 21"/>
          <p:cNvSpPr txBox="1"/>
          <p:nvPr/>
        </p:nvSpPr>
        <p:spPr>
          <a:xfrm>
            <a:off x="874094" y="3892280"/>
            <a:ext cx="2028120" cy="349968"/>
          </a:xfrm>
          <a:prstGeom prst="rect">
            <a:avLst/>
          </a:prstGeom>
          <a:noFill/>
        </p:spPr>
        <p:txBody>
          <a:bodyPr wrap="none" rtlCol="0">
            <a:spAutoFit/>
          </a:bodyPr>
          <a:lstStyle/>
          <a:p>
            <a:pPr algn="ctr">
              <a:lnSpc>
                <a:spcPct val="93000"/>
              </a:lnSpc>
              <a:defRPr/>
            </a:pPr>
            <a:r>
              <a:rPr lang="ja-JP" altLang="en-US" b="1" dirty="0" smtClean="0">
                <a:solidFill>
                  <a:schemeClr val="accent3">
                    <a:lumMod val="50000"/>
                  </a:schemeClr>
                </a:solidFill>
                <a:latin typeface="メイリオ" panose="020B0604030504040204" pitchFamily="50" charset="-128"/>
                <a:ea typeface="メイリオ" panose="020B0604030504040204" pitchFamily="50" charset="-128"/>
              </a:rPr>
              <a:t>二重</a:t>
            </a:r>
            <a:r>
              <a:rPr lang="en-US" altLang="ja-JP" b="1" dirty="0" smtClean="0">
                <a:solidFill>
                  <a:schemeClr val="accent3">
                    <a:lumMod val="50000"/>
                  </a:schemeClr>
                </a:solidFill>
                <a:latin typeface="メイリオ" panose="020B0604030504040204" pitchFamily="50" charset="-128"/>
                <a:ea typeface="メイリオ" panose="020B0604030504040204" pitchFamily="50" charset="-128"/>
              </a:rPr>
              <a:t>(</a:t>
            </a:r>
            <a:r>
              <a:rPr lang="ja-JP" altLang="en-US" b="1" dirty="0" smtClean="0">
                <a:solidFill>
                  <a:schemeClr val="accent3">
                    <a:lumMod val="50000"/>
                  </a:schemeClr>
                </a:solidFill>
                <a:latin typeface="メイリオ" panose="020B0604030504040204" pitchFamily="50" charset="-128"/>
                <a:ea typeface="メイリオ" panose="020B0604030504040204" pitchFamily="50" charset="-128"/>
              </a:rPr>
              <a:t>ふたえ</a:t>
            </a:r>
            <a:r>
              <a:rPr lang="en-US" altLang="ja-JP" b="1" dirty="0" smtClean="0">
                <a:solidFill>
                  <a:schemeClr val="accent3">
                    <a:lumMod val="50000"/>
                  </a:schemeClr>
                </a:solidFill>
                <a:latin typeface="メイリオ" panose="020B0604030504040204" pitchFamily="50" charset="-128"/>
                <a:ea typeface="メイリオ" panose="020B0604030504040204" pitchFamily="50" charset="-128"/>
              </a:rPr>
              <a:t>)</a:t>
            </a:r>
            <a:r>
              <a:rPr lang="ja-JP" altLang="en-US" b="1" dirty="0" err="1" smtClean="0">
                <a:solidFill>
                  <a:schemeClr val="accent3">
                    <a:lumMod val="50000"/>
                  </a:schemeClr>
                </a:solidFill>
                <a:latin typeface="メイリオ" panose="020B0604030504040204" pitchFamily="50" charset="-128"/>
                <a:ea typeface="メイリオ" panose="020B0604030504040204" pitchFamily="50" charset="-128"/>
              </a:rPr>
              <a:t>さん</a:t>
            </a:r>
            <a:endParaRPr lang="en-US" altLang="ja-JP" b="1" dirty="0">
              <a:solidFill>
                <a:schemeClr val="accent3">
                  <a:lumMod val="50000"/>
                </a:schemeClr>
              </a:solidFill>
              <a:latin typeface="メイリオ" panose="020B0604030504040204" pitchFamily="50" charset="-128"/>
              <a:ea typeface="メイリオ" panose="020B0604030504040204" pitchFamily="50" charset="-128"/>
            </a:endParaRPr>
          </a:p>
        </p:txBody>
      </p:sp>
      <p:sp>
        <p:nvSpPr>
          <p:cNvPr id="23" name="テキスト ボックス 22"/>
          <p:cNvSpPr txBox="1"/>
          <p:nvPr/>
        </p:nvSpPr>
        <p:spPr>
          <a:xfrm>
            <a:off x="200745" y="4194624"/>
            <a:ext cx="3724097" cy="435760"/>
          </a:xfrm>
          <a:prstGeom prst="rect">
            <a:avLst/>
          </a:prstGeom>
          <a:noFill/>
        </p:spPr>
        <p:txBody>
          <a:bodyPr wrap="none" rtlCol="0">
            <a:spAutoFit/>
          </a:bodyPr>
          <a:lstStyle/>
          <a:p>
            <a:pPr algn="ctr">
              <a:lnSpc>
                <a:spcPct val="93000"/>
              </a:lnSpc>
              <a:defRPr/>
            </a:pPr>
            <a:r>
              <a:rPr lang="ja-JP" altLang="en-US" sz="1200" dirty="0" smtClean="0">
                <a:solidFill>
                  <a:schemeClr val="accent3">
                    <a:lumMod val="50000"/>
                  </a:schemeClr>
                </a:solidFill>
                <a:latin typeface="メイリオ" panose="020B0604030504040204" pitchFamily="50" charset="-128"/>
                <a:ea typeface="メイリオ" panose="020B0604030504040204" pitchFamily="50" charset="-128"/>
              </a:rPr>
              <a:t>彩のライバルの女性</a:t>
            </a:r>
            <a:r>
              <a:rPr lang="en-US" altLang="ja-JP" sz="1200" dirty="0" smtClean="0">
                <a:solidFill>
                  <a:schemeClr val="accent3">
                    <a:lumMod val="50000"/>
                  </a:schemeClr>
                </a:solidFill>
                <a:latin typeface="メイリオ" panose="020B0604030504040204" pitchFamily="50" charset="-128"/>
                <a:ea typeface="メイリオ" panose="020B0604030504040204" pitchFamily="50" charset="-128"/>
              </a:rPr>
              <a:t>(?)</a:t>
            </a:r>
            <a:r>
              <a:rPr lang="ja-JP" altLang="en-US" sz="1200" dirty="0" err="1" smtClean="0">
                <a:solidFill>
                  <a:schemeClr val="accent3">
                    <a:lumMod val="50000"/>
                  </a:schemeClr>
                </a:solidFill>
                <a:latin typeface="メイリオ" panose="020B0604030504040204" pitchFamily="50" charset="-128"/>
                <a:ea typeface="メイリオ" panose="020B0604030504040204" pitchFamily="50" charset="-128"/>
              </a:rPr>
              <a:t>。</a:t>
            </a:r>
            <a:endParaRPr lang="en-US" altLang="ja-JP" sz="1200" dirty="0" smtClean="0">
              <a:solidFill>
                <a:schemeClr val="accent3">
                  <a:lumMod val="50000"/>
                </a:schemeClr>
              </a:solidFill>
              <a:latin typeface="メイリオ" panose="020B0604030504040204" pitchFamily="50" charset="-128"/>
              <a:ea typeface="メイリオ" panose="020B0604030504040204" pitchFamily="50" charset="-128"/>
            </a:endParaRPr>
          </a:p>
          <a:p>
            <a:pPr algn="ctr">
              <a:lnSpc>
                <a:spcPct val="93000"/>
              </a:lnSpc>
              <a:defRPr/>
            </a:pPr>
            <a:r>
              <a:rPr lang="ja-JP" altLang="en-US" sz="1200" dirty="0" smtClean="0">
                <a:solidFill>
                  <a:schemeClr val="accent3">
                    <a:lumMod val="50000"/>
                  </a:schemeClr>
                </a:solidFill>
                <a:latin typeface="メイリオ" panose="020B0604030504040204" pitchFamily="50" charset="-128"/>
                <a:ea typeface="メイリオ" panose="020B0604030504040204" pitchFamily="50" charset="-128"/>
              </a:rPr>
              <a:t>卑怯な手を使ったり、彩の恋の邪魔までしてくる。</a:t>
            </a:r>
            <a:endParaRPr lang="en-US" altLang="ja-JP" sz="1200" dirty="0">
              <a:solidFill>
                <a:schemeClr val="accent3">
                  <a:lumMod val="50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4485045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980901" y="1484784"/>
            <a:ext cx="6975475" cy="4535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4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あこがれのコスメ業界で働く彩は、単調な毎日に少し疲れ気味。</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心配した先輩の瞳は気分転換にと目の写真を投稿する少し変わった</a:t>
            </a:r>
            <a:r>
              <a:rPr lang="en-US" altLang="ja-JP" sz="1400" dirty="0" smtClean="0">
                <a:solidFill>
                  <a:srgbClr val="660066"/>
                </a:solidFill>
                <a:latin typeface="メイリオ" panose="020B0604030504040204" pitchFamily="50" charset="-128"/>
              </a:rPr>
              <a:t>SNS</a:t>
            </a:r>
            <a:r>
              <a:rPr lang="ja-JP" altLang="en-US" sz="1400" dirty="0" smtClean="0">
                <a:solidFill>
                  <a:srgbClr val="660066"/>
                </a:solidFill>
                <a:latin typeface="メイリオ" panose="020B0604030504040204" pitchFamily="50" charset="-128"/>
              </a:rPr>
              <a:t>サイトの</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en-US" altLang="ja-JP" sz="1400" dirty="0" smtClean="0">
                <a:solidFill>
                  <a:srgbClr val="660066"/>
                </a:solidFill>
                <a:latin typeface="メイリオ" panose="020B0604030504040204" pitchFamily="50" charset="-128"/>
              </a:rPr>
              <a:t>EYES</a:t>
            </a:r>
            <a:r>
              <a:rPr lang="ja-JP" altLang="en-US" sz="1400" dirty="0" err="1" smtClean="0">
                <a:solidFill>
                  <a:srgbClr val="660066"/>
                </a:solidFill>
                <a:latin typeface="メイリオ" panose="020B0604030504040204" pitchFamily="50" charset="-128"/>
              </a:rPr>
              <a:t>を紹</a:t>
            </a:r>
            <a:r>
              <a:rPr lang="ja-JP" altLang="en-US" sz="1400" dirty="0" smtClean="0">
                <a:solidFill>
                  <a:srgbClr val="660066"/>
                </a:solidFill>
                <a:latin typeface="メイリオ" panose="020B0604030504040204" pitchFamily="50" charset="-128"/>
              </a:rPr>
              <a:t>介する。</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彩は目ばかりが並ぶ</a:t>
            </a:r>
            <a:r>
              <a:rPr lang="en-US" altLang="ja-JP" sz="1400" dirty="0" smtClean="0">
                <a:solidFill>
                  <a:srgbClr val="660066"/>
                </a:solidFill>
                <a:latin typeface="メイリオ" panose="020B0604030504040204" pitchFamily="50" charset="-128"/>
              </a:rPr>
              <a:t>EYES</a:t>
            </a:r>
            <a:r>
              <a:rPr lang="ja-JP" altLang="en-US" sz="1400" dirty="0" smtClean="0">
                <a:solidFill>
                  <a:srgbClr val="660066"/>
                </a:solidFill>
                <a:latin typeface="メイリオ" panose="020B0604030504040204" pitchFamily="50" charset="-128"/>
              </a:rPr>
              <a:t>に多少引きつつも登録して自分の目の写真をアップする。</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すると、彩の目は多くのユーザーからいきなりの高評価を受ける。</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とまどいつつも、自分の目をカラコンなどでドレスアップする彩。</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a:solidFill>
                  <a:srgbClr val="660066"/>
                </a:solidFill>
                <a:latin typeface="メイリオ" panose="020B0604030504040204" pitchFamily="50" charset="-128"/>
              </a:rPr>
              <a:t>次第</a:t>
            </a:r>
            <a:r>
              <a:rPr lang="ja-JP" altLang="en-US" sz="1400" dirty="0" smtClean="0">
                <a:solidFill>
                  <a:srgbClr val="660066"/>
                </a:solidFill>
                <a:latin typeface="メイリオ" panose="020B0604030504040204" pitchFamily="50" charset="-128"/>
              </a:rPr>
              <a:t>に彩を評価するユーザーたちとの対話が始まり、お互いを知る中で</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彩は特定のユーザーに対して特別な気持ちを抱いていく。</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endParaRPr lang="en-US" altLang="ja-JP" sz="1400" dirty="0" smtClean="0">
              <a:solidFill>
                <a:srgbClr val="660066"/>
              </a:solidFill>
              <a:latin typeface="メイリオ" panose="020B0604030504040204" pitchFamily="50" charset="-128"/>
            </a:endParaRPr>
          </a:p>
        </p:txBody>
      </p:sp>
      <p:sp>
        <p:nvSpPr>
          <p:cNvPr id="5"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ゲームの概要・</a:t>
            </a:r>
            <a:r>
              <a:rPr lang="ja-JP" altLang="en-US"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ストーリ</a:t>
            </a: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ー</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6638" y="764704"/>
            <a:ext cx="1990725" cy="723900"/>
          </a:xfrm>
          <a:prstGeom prst="rect">
            <a:avLst/>
          </a:prstGeom>
        </p:spPr>
      </p:pic>
    </p:spTree>
    <p:extLst>
      <p:ext uri="{BB962C8B-B14F-4D97-AF65-F5344CB8AC3E}">
        <p14:creationId xmlns:p14="http://schemas.microsoft.com/office/powerpoint/2010/main" val="37189887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755650" y="1637283"/>
            <a:ext cx="7776790" cy="40239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4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lnSpc>
                <a:spcPct val="150000"/>
              </a:lnSpc>
              <a:spcBef>
                <a:spcPct val="0"/>
              </a:spcBef>
              <a:buFontTx/>
              <a:buNone/>
            </a:pPr>
            <a:r>
              <a:rPr lang="ja-JP" altLang="en-US" sz="1400" b="1" dirty="0" smtClean="0">
                <a:solidFill>
                  <a:srgbClr val="660066"/>
                </a:solidFill>
                <a:latin typeface="メイリオ" panose="020B0604030504040204" pitchFamily="50" charset="-128"/>
              </a:rPr>
              <a:t>■</a:t>
            </a:r>
            <a:r>
              <a:rPr lang="en-US" altLang="ja-JP" sz="1400" b="1" dirty="0" smtClean="0">
                <a:solidFill>
                  <a:srgbClr val="660066"/>
                </a:solidFill>
                <a:latin typeface="メイリオ" panose="020B0604030504040204" pitchFamily="50" charset="-128"/>
              </a:rPr>
              <a:t>EYES</a:t>
            </a:r>
            <a:r>
              <a:rPr lang="ja-JP" altLang="en-US" sz="1400" b="1" dirty="0" smtClean="0">
                <a:solidFill>
                  <a:srgbClr val="660066"/>
                </a:solidFill>
                <a:latin typeface="メイリオ" panose="020B0604030504040204" pitchFamily="50" charset="-128"/>
              </a:rPr>
              <a:t>・</a:t>
            </a:r>
            <a:r>
              <a:rPr lang="ja-JP" altLang="en-US" sz="1400" b="1" dirty="0">
                <a:solidFill>
                  <a:srgbClr val="660066"/>
                </a:solidFill>
                <a:latin typeface="メイリオ" panose="020B0604030504040204" pitchFamily="50" charset="-128"/>
              </a:rPr>
              <a:t>・</a:t>
            </a:r>
            <a:r>
              <a:rPr lang="ja-JP" altLang="en-US" sz="1400" b="1" dirty="0" smtClean="0">
                <a:solidFill>
                  <a:srgbClr val="660066"/>
                </a:solidFill>
                <a:latin typeface="メイリオ" panose="020B0604030504040204" pitchFamily="50" charset="-128"/>
              </a:rPr>
              <a:t>・</a:t>
            </a:r>
            <a:endParaRPr lang="en-US" altLang="ja-JP" sz="1400" b="1"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もともとはコンタクトレンズのブランドが立ち上げた</a:t>
            </a:r>
            <a:r>
              <a:rPr lang="en-US" altLang="ja-JP" sz="1400" dirty="0" smtClean="0">
                <a:solidFill>
                  <a:srgbClr val="660066"/>
                </a:solidFill>
                <a:latin typeface="メイリオ" panose="020B0604030504040204" pitchFamily="50" charset="-128"/>
              </a:rPr>
              <a:t>SNS</a:t>
            </a:r>
            <a:r>
              <a:rPr lang="ja-JP" altLang="en-US" sz="1400" dirty="0" smtClean="0">
                <a:solidFill>
                  <a:srgbClr val="660066"/>
                </a:solidFill>
                <a:latin typeface="メイリオ" panose="020B0604030504040204" pitchFamily="50" charset="-128"/>
              </a:rPr>
              <a:t>サイト。</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ユーザー数は</a:t>
            </a:r>
            <a:r>
              <a:rPr lang="en-US" altLang="ja-JP" sz="1400" dirty="0" smtClean="0">
                <a:solidFill>
                  <a:srgbClr val="660066"/>
                </a:solidFill>
                <a:latin typeface="メイリオ" panose="020B0604030504040204" pitchFamily="50" charset="-128"/>
              </a:rPr>
              <a:t>5</a:t>
            </a:r>
            <a:r>
              <a:rPr lang="ja-JP" altLang="en-US" sz="1400" dirty="0" smtClean="0">
                <a:solidFill>
                  <a:srgbClr val="660066"/>
                </a:solidFill>
                <a:latin typeface="メイリオ" panose="020B0604030504040204" pitchFamily="50" charset="-128"/>
              </a:rPr>
              <a:t>万人。</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ユーザーは自分の目元の写真をアップして美しい目</a:t>
            </a:r>
            <a:r>
              <a:rPr lang="ja-JP" altLang="en-US" sz="1400" dirty="0" smtClean="0">
                <a:solidFill>
                  <a:srgbClr val="660066"/>
                </a:solidFill>
                <a:latin typeface="メイリオ" panose="020B0604030504040204" pitchFamily="50" charset="-128"/>
              </a:rPr>
              <a:t>に対してユーザー同士が投票</a:t>
            </a:r>
            <a:r>
              <a:rPr lang="ja-JP" altLang="en-US" sz="1400" dirty="0" smtClean="0">
                <a:solidFill>
                  <a:srgbClr val="660066"/>
                </a:solidFill>
                <a:latin typeface="メイリオ" panose="020B0604030504040204" pitchFamily="50" charset="-128"/>
              </a:rPr>
              <a:t>でき</a:t>
            </a:r>
            <a:r>
              <a:rPr lang="ja-JP" altLang="en-US" sz="1400" dirty="0">
                <a:solidFill>
                  <a:srgbClr val="660066"/>
                </a:solidFill>
                <a:latin typeface="メイリオ" panose="020B0604030504040204" pitchFamily="50" charset="-128"/>
              </a:rPr>
              <a:t>る</a:t>
            </a:r>
            <a:r>
              <a:rPr lang="ja-JP" altLang="en-US" sz="1400" dirty="0" smtClean="0">
                <a:solidFill>
                  <a:srgbClr val="660066"/>
                </a:solidFill>
                <a:latin typeface="メイリオ" panose="020B0604030504040204" pitchFamily="50" charset="-128"/>
              </a:rPr>
              <a:t>。</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票の多いユーザーにはカラコンがプレゼントされる。</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endParaRPr lang="en-US" altLang="ja-JP" sz="1400" b="1" dirty="0">
              <a:solidFill>
                <a:srgbClr val="660066"/>
              </a:solidFill>
              <a:latin typeface="メイリオ" panose="020B0604030504040204" pitchFamily="50" charset="-128"/>
            </a:endParaRPr>
          </a:p>
          <a:p>
            <a:pPr>
              <a:lnSpc>
                <a:spcPct val="150000"/>
              </a:lnSpc>
              <a:spcBef>
                <a:spcPct val="0"/>
              </a:spcBef>
              <a:buNone/>
            </a:pPr>
            <a:r>
              <a:rPr lang="ja-JP" altLang="en-US" sz="1400" b="1" dirty="0" smtClean="0">
                <a:solidFill>
                  <a:srgbClr val="660066"/>
                </a:solidFill>
                <a:latin typeface="メイリオ" panose="020B0604030504040204" pitchFamily="50" charset="-128"/>
              </a:rPr>
              <a:t>■コスメショップ・</a:t>
            </a:r>
            <a:r>
              <a:rPr lang="en-US" altLang="ja-JP" sz="1400" b="1" dirty="0" smtClean="0">
                <a:solidFill>
                  <a:srgbClr val="660066"/>
                </a:solidFill>
                <a:latin typeface="メイリオ" panose="020B0604030504040204" pitchFamily="50" charset="-128"/>
              </a:rPr>
              <a:t>ROSA</a:t>
            </a:r>
            <a:r>
              <a:rPr lang="ja-JP" altLang="en-US" sz="1400" b="1" dirty="0" smtClean="0">
                <a:solidFill>
                  <a:srgbClr val="660066"/>
                </a:solidFill>
                <a:latin typeface="メイリオ" panose="020B0604030504040204" pitchFamily="50" charset="-128"/>
              </a:rPr>
              <a:t>・</a:t>
            </a:r>
            <a:r>
              <a:rPr lang="ja-JP" altLang="en-US" sz="1400" b="1" dirty="0">
                <a:solidFill>
                  <a:srgbClr val="660066"/>
                </a:solidFill>
                <a:latin typeface="メイリオ" panose="020B0604030504040204" pitchFamily="50" charset="-128"/>
              </a:rPr>
              <a:t>・</a:t>
            </a:r>
            <a:r>
              <a:rPr lang="ja-JP" altLang="en-US" sz="1400" b="1" dirty="0" smtClean="0">
                <a:solidFill>
                  <a:srgbClr val="660066"/>
                </a:solidFill>
                <a:latin typeface="メイリオ" panose="020B0604030504040204" pitchFamily="50" charset="-128"/>
              </a:rPr>
              <a:t>・</a:t>
            </a:r>
            <a:endParaRPr lang="en-US" altLang="ja-JP" sz="1400" b="1" dirty="0" smtClean="0">
              <a:solidFill>
                <a:srgbClr val="660066"/>
              </a:solidFill>
              <a:latin typeface="メイリオ" panose="020B0604030504040204" pitchFamily="50" charset="-128"/>
            </a:endParaRPr>
          </a:p>
          <a:p>
            <a:pPr>
              <a:lnSpc>
                <a:spcPct val="150000"/>
              </a:lnSpc>
              <a:spcBef>
                <a:spcPct val="0"/>
              </a:spcBef>
              <a:buNone/>
            </a:pPr>
            <a:r>
              <a:rPr lang="ja-JP" altLang="en-US" sz="1400" dirty="0" smtClean="0">
                <a:solidFill>
                  <a:srgbClr val="660066"/>
                </a:solidFill>
                <a:latin typeface="メイリオ" panose="020B0604030504040204" pitchFamily="50" charset="-128"/>
              </a:rPr>
              <a:t>彩が働くコスメショップ。</a:t>
            </a:r>
            <a:endParaRPr lang="en-US" altLang="ja-JP" sz="1400" dirty="0" smtClean="0">
              <a:solidFill>
                <a:srgbClr val="660066"/>
              </a:solidFill>
              <a:latin typeface="メイリオ" panose="020B0604030504040204" pitchFamily="50" charset="-128"/>
            </a:endParaRPr>
          </a:p>
          <a:p>
            <a:pPr>
              <a:lnSpc>
                <a:spcPct val="150000"/>
              </a:lnSpc>
              <a:spcBef>
                <a:spcPct val="0"/>
              </a:spcBef>
              <a:buNone/>
            </a:pPr>
            <a:r>
              <a:rPr lang="ja-JP" altLang="en-US" sz="1400" dirty="0" smtClean="0">
                <a:solidFill>
                  <a:srgbClr val="660066"/>
                </a:solidFill>
                <a:latin typeface="メイリオ" panose="020B0604030504040204" pitchFamily="50" charset="-128"/>
              </a:rPr>
              <a:t>虹の姉である瞳もここで働いている。</a:t>
            </a:r>
            <a:endParaRPr lang="en-US" altLang="ja-JP" sz="1400" b="1" dirty="0">
              <a:solidFill>
                <a:srgbClr val="660066"/>
              </a:solidFill>
              <a:latin typeface="メイリオ" panose="020B0604030504040204" pitchFamily="50" charset="-128"/>
            </a:endParaRPr>
          </a:p>
          <a:p>
            <a:pPr eaLnBrk="1" hangingPunct="1">
              <a:lnSpc>
                <a:spcPct val="150000"/>
              </a:lnSpc>
              <a:spcBef>
                <a:spcPct val="0"/>
              </a:spcBef>
              <a:buFontTx/>
              <a:buNone/>
            </a:pPr>
            <a:endParaRPr lang="ja-JP" altLang="en-US" sz="1400" dirty="0">
              <a:solidFill>
                <a:srgbClr val="660066"/>
              </a:solidFill>
              <a:latin typeface="メイリオ" panose="020B0604030504040204" pitchFamily="50" charset="-128"/>
            </a:endParaRPr>
          </a:p>
        </p:txBody>
      </p:sp>
      <p:sp>
        <p:nvSpPr>
          <p:cNvPr id="5"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その他設定</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9975" y="760884"/>
            <a:ext cx="1924050" cy="723900"/>
          </a:xfrm>
          <a:prstGeom prst="rect">
            <a:avLst/>
          </a:prstGeom>
        </p:spPr>
      </p:pic>
    </p:spTree>
    <p:extLst>
      <p:ext uri="{BB962C8B-B14F-4D97-AF65-F5344CB8AC3E}">
        <p14:creationId xmlns:p14="http://schemas.microsoft.com/office/powerpoint/2010/main" val="30160915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5292080" y="5511824"/>
            <a:ext cx="2651125" cy="725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4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lnSpc>
                <a:spcPct val="150000"/>
              </a:lnSpc>
              <a:spcBef>
                <a:spcPct val="0"/>
              </a:spcBef>
              <a:buFontTx/>
              <a:buNone/>
            </a:pPr>
            <a:r>
              <a:rPr lang="en-US" altLang="ja-JP" sz="1200" dirty="0">
                <a:solidFill>
                  <a:srgbClr val="660066"/>
                </a:solidFill>
                <a:latin typeface="メイリオ" panose="020B0604030504040204" pitchFamily="50" charset="-128"/>
              </a:rPr>
              <a:t>※</a:t>
            </a:r>
            <a:r>
              <a:rPr lang="ja-JP" altLang="en-US" sz="1200" dirty="0">
                <a:solidFill>
                  <a:srgbClr val="660066"/>
                </a:solidFill>
                <a:latin typeface="メイリオ" panose="020B0604030504040204" pitchFamily="50" charset="-128"/>
              </a:rPr>
              <a:t>初回は進行中のステージクリア後、</a:t>
            </a:r>
            <a:endParaRPr lang="en-US" altLang="ja-JP" sz="1200"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200" dirty="0">
                <a:solidFill>
                  <a:srgbClr val="660066"/>
                </a:solidFill>
                <a:latin typeface="メイリオ" panose="020B0604030504040204" pitchFamily="50" charset="-128"/>
              </a:rPr>
              <a:t>次のステージ内容を見れます。</a:t>
            </a:r>
            <a:endParaRPr lang="en-US" altLang="ja-JP" sz="1200" dirty="0">
              <a:solidFill>
                <a:srgbClr val="660066"/>
              </a:solidFill>
              <a:latin typeface="メイリオ" panose="020B0604030504040204" pitchFamily="50" charset="-128"/>
            </a:endParaRPr>
          </a:p>
        </p:txBody>
      </p:sp>
      <p:sp>
        <p:nvSpPr>
          <p:cNvPr id="10"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システム</a:t>
            </a:r>
            <a:r>
              <a:rPr lang="en-US" altLang="ja-JP"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ゲームの基本構成</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角丸四角形 10"/>
          <p:cNvSpPr/>
          <p:nvPr/>
        </p:nvSpPr>
        <p:spPr>
          <a:xfrm>
            <a:off x="457200" y="3827363"/>
            <a:ext cx="1738536" cy="1584176"/>
          </a:xfrm>
          <a:prstGeom prst="roundRect">
            <a:avLst/>
          </a:prstGeom>
          <a:solidFill>
            <a:schemeClr val="accent2">
              <a:lumMod val="20000"/>
              <a:lumOff val="80000"/>
            </a:schemeClr>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rgbClr val="660066"/>
                </a:solidFill>
              </a:rPr>
              <a:t>プロローグ</a:t>
            </a:r>
            <a:endParaRPr kumimoji="1" lang="ja-JP" altLang="en-US" dirty="0">
              <a:solidFill>
                <a:srgbClr val="660066"/>
              </a:solidFill>
            </a:endParaRPr>
          </a:p>
        </p:txBody>
      </p:sp>
      <p:sp>
        <p:nvSpPr>
          <p:cNvPr id="12" name="角丸四角形 11"/>
          <p:cNvSpPr/>
          <p:nvPr/>
        </p:nvSpPr>
        <p:spPr>
          <a:xfrm>
            <a:off x="2798756" y="3827363"/>
            <a:ext cx="1738536" cy="1584176"/>
          </a:xfrm>
          <a:prstGeom prst="roundRect">
            <a:avLst/>
          </a:prstGeom>
          <a:solidFill>
            <a:schemeClr val="accent2">
              <a:lumMod val="20000"/>
              <a:lumOff val="80000"/>
            </a:schemeClr>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rgbClr val="660066"/>
                </a:solidFill>
              </a:rPr>
              <a:t>パートナー</a:t>
            </a:r>
            <a:endParaRPr kumimoji="1" lang="en-US" altLang="ja-JP" dirty="0" smtClean="0">
              <a:solidFill>
                <a:srgbClr val="660066"/>
              </a:solidFill>
            </a:endParaRPr>
          </a:p>
          <a:p>
            <a:pPr algn="ctr"/>
            <a:r>
              <a:rPr kumimoji="1" lang="ja-JP" altLang="en-US" dirty="0" smtClean="0">
                <a:solidFill>
                  <a:srgbClr val="660066"/>
                </a:solidFill>
              </a:rPr>
              <a:t>選択</a:t>
            </a:r>
            <a:endParaRPr kumimoji="1" lang="ja-JP" altLang="en-US" dirty="0">
              <a:solidFill>
                <a:srgbClr val="660066"/>
              </a:solidFill>
            </a:endParaRPr>
          </a:p>
        </p:txBody>
      </p:sp>
      <p:sp>
        <p:nvSpPr>
          <p:cNvPr id="13" name="角丸四角形 12"/>
          <p:cNvSpPr/>
          <p:nvPr/>
        </p:nvSpPr>
        <p:spPr>
          <a:xfrm>
            <a:off x="5148064" y="3827363"/>
            <a:ext cx="1738536" cy="1584176"/>
          </a:xfrm>
          <a:prstGeom prst="roundRect">
            <a:avLst/>
          </a:prstGeom>
          <a:solidFill>
            <a:schemeClr val="accent2">
              <a:lumMod val="20000"/>
              <a:lumOff val="80000"/>
            </a:schemeClr>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660066"/>
                </a:solidFill>
              </a:rPr>
              <a:t>各ステージの</a:t>
            </a:r>
            <a:endParaRPr lang="en-US" altLang="ja-JP" dirty="0" smtClean="0">
              <a:solidFill>
                <a:srgbClr val="660066"/>
              </a:solidFill>
            </a:endParaRPr>
          </a:p>
          <a:p>
            <a:pPr algn="ctr"/>
            <a:r>
              <a:rPr kumimoji="1" lang="ja-JP" altLang="en-US" dirty="0">
                <a:solidFill>
                  <a:srgbClr val="660066"/>
                </a:solidFill>
              </a:rPr>
              <a:t>ストーリ</a:t>
            </a:r>
            <a:r>
              <a:rPr kumimoji="1" lang="ja-JP" altLang="en-US" dirty="0" smtClean="0">
                <a:solidFill>
                  <a:srgbClr val="660066"/>
                </a:solidFill>
              </a:rPr>
              <a:t>ー</a:t>
            </a:r>
            <a:endParaRPr kumimoji="1" lang="ja-JP" altLang="en-US" dirty="0">
              <a:solidFill>
                <a:srgbClr val="660066"/>
              </a:solidFill>
            </a:endParaRPr>
          </a:p>
        </p:txBody>
      </p:sp>
      <p:sp>
        <p:nvSpPr>
          <p:cNvPr id="14" name="右矢印 13"/>
          <p:cNvSpPr/>
          <p:nvPr/>
        </p:nvSpPr>
        <p:spPr>
          <a:xfrm>
            <a:off x="2292797" y="4403427"/>
            <a:ext cx="431577" cy="576064"/>
          </a:xfrm>
          <a:prstGeom prst="rightArrow">
            <a:avLst/>
          </a:prstGeom>
          <a:solidFill>
            <a:srgbClr val="660066"/>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右矢印 14"/>
          <p:cNvSpPr/>
          <p:nvPr/>
        </p:nvSpPr>
        <p:spPr>
          <a:xfrm>
            <a:off x="4634771" y="4403427"/>
            <a:ext cx="431577" cy="576064"/>
          </a:xfrm>
          <a:prstGeom prst="rightArrow">
            <a:avLst/>
          </a:prstGeom>
          <a:solidFill>
            <a:srgbClr val="660066"/>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 name="図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2788" y="757387"/>
            <a:ext cx="2638425" cy="723900"/>
          </a:xfrm>
          <a:prstGeom prst="rect">
            <a:avLst/>
          </a:prstGeom>
        </p:spPr>
      </p:pic>
      <p:sp>
        <p:nvSpPr>
          <p:cNvPr id="17" name="角丸四角形 16"/>
          <p:cNvSpPr/>
          <p:nvPr/>
        </p:nvSpPr>
        <p:spPr>
          <a:xfrm>
            <a:off x="429084" y="1735634"/>
            <a:ext cx="1738536" cy="1584176"/>
          </a:xfrm>
          <a:prstGeom prst="roundRect">
            <a:avLst/>
          </a:prstGeom>
          <a:solidFill>
            <a:schemeClr val="accent2">
              <a:lumMod val="20000"/>
              <a:lumOff val="80000"/>
            </a:schemeClr>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rgbClr val="660066"/>
                </a:solidFill>
              </a:rPr>
              <a:t>TOP</a:t>
            </a:r>
            <a:r>
              <a:rPr kumimoji="1" lang="ja-JP" altLang="en-US" dirty="0" smtClean="0">
                <a:solidFill>
                  <a:srgbClr val="660066"/>
                </a:solidFill>
              </a:rPr>
              <a:t>ページ</a:t>
            </a:r>
            <a:endParaRPr kumimoji="1" lang="ja-JP" altLang="en-US" dirty="0">
              <a:solidFill>
                <a:srgbClr val="660066"/>
              </a:solidFill>
            </a:endParaRPr>
          </a:p>
        </p:txBody>
      </p:sp>
      <p:sp>
        <p:nvSpPr>
          <p:cNvPr id="18" name="右矢印 17"/>
          <p:cNvSpPr/>
          <p:nvPr/>
        </p:nvSpPr>
        <p:spPr>
          <a:xfrm rot="5400000">
            <a:off x="1082563" y="3301829"/>
            <a:ext cx="431577" cy="576064"/>
          </a:xfrm>
          <a:prstGeom prst="rightArrow">
            <a:avLst/>
          </a:prstGeom>
          <a:solidFill>
            <a:srgbClr val="660066"/>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角丸四角形 18"/>
          <p:cNvSpPr/>
          <p:nvPr/>
        </p:nvSpPr>
        <p:spPr>
          <a:xfrm>
            <a:off x="2787204" y="1735634"/>
            <a:ext cx="1738536" cy="1584176"/>
          </a:xfrm>
          <a:prstGeom prst="roundRect">
            <a:avLst/>
          </a:prstGeom>
          <a:solidFill>
            <a:schemeClr val="bg1"/>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rgbClr val="660066"/>
                </a:solidFill>
              </a:rPr>
              <a:t>お問い合わせ、利用規約など</a:t>
            </a:r>
            <a:endParaRPr kumimoji="1" lang="ja-JP" altLang="en-US" dirty="0">
              <a:solidFill>
                <a:srgbClr val="660066"/>
              </a:solidFill>
            </a:endParaRPr>
          </a:p>
        </p:txBody>
      </p:sp>
      <p:sp>
        <p:nvSpPr>
          <p:cNvPr id="20" name="右矢印 19"/>
          <p:cNvSpPr/>
          <p:nvPr/>
        </p:nvSpPr>
        <p:spPr>
          <a:xfrm>
            <a:off x="2281245" y="2311698"/>
            <a:ext cx="431577" cy="576064"/>
          </a:xfrm>
          <a:prstGeom prst="rightArrow">
            <a:avLst/>
          </a:prstGeom>
          <a:no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Text Box 3"/>
          <p:cNvSpPr txBox="1">
            <a:spLocks noChangeArrowheads="1"/>
          </p:cNvSpPr>
          <p:nvPr/>
        </p:nvSpPr>
        <p:spPr bwMode="auto">
          <a:xfrm>
            <a:off x="5166118" y="1677755"/>
            <a:ext cx="3520682" cy="1464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800" b="1" dirty="0" smtClean="0">
                <a:solidFill>
                  <a:srgbClr val="660066"/>
                </a:solidFill>
                <a:latin typeface="メイリオ" panose="020B0604030504040204" pitchFamily="50" charset="-128"/>
              </a:rPr>
              <a:t>TOP</a:t>
            </a:r>
            <a:r>
              <a:rPr lang="ja-JP" altLang="en-US" sz="1800" b="1" dirty="0" smtClean="0">
                <a:solidFill>
                  <a:srgbClr val="660066"/>
                </a:solidFill>
                <a:latin typeface="メイリオ" panose="020B0604030504040204" pitchFamily="50" charset="-128"/>
              </a:rPr>
              <a:t>ページのプレイボタンから</a:t>
            </a:r>
            <a:endParaRPr lang="en-US" altLang="ja-JP" sz="1800" b="1" dirty="0" smtClean="0">
              <a:solidFill>
                <a:srgbClr val="660066"/>
              </a:solidFill>
              <a:latin typeface="メイリオ" panose="020B0604030504040204" pitchFamily="50" charset="-128"/>
            </a:endParaRPr>
          </a:p>
          <a:p>
            <a:pPr eaLnBrk="1" hangingPunct="1">
              <a:spcBef>
                <a:spcPct val="0"/>
              </a:spcBef>
              <a:buFontTx/>
              <a:buNone/>
            </a:pPr>
            <a:r>
              <a:rPr lang="ja-JP" altLang="en-US" sz="1800" b="1" dirty="0" smtClean="0">
                <a:solidFill>
                  <a:srgbClr val="660066"/>
                </a:solidFill>
                <a:latin typeface="メイリオ" panose="020B0604030504040204" pitchFamily="50" charset="-128"/>
              </a:rPr>
              <a:t>すぐにゲームが始められます。</a:t>
            </a:r>
            <a:endParaRPr lang="en-US" altLang="ja-JP" sz="1800" b="1" dirty="0" smtClean="0">
              <a:solidFill>
                <a:srgbClr val="660066"/>
              </a:solidFill>
              <a:latin typeface="メイリオ" panose="020B0604030504040204" pitchFamily="50" charset="-128"/>
            </a:endParaRPr>
          </a:p>
          <a:p>
            <a:pPr eaLnBrk="1" hangingPunct="1">
              <a:spcBef>
                <a:spcPct val="0"/>
              </a:spcBef>
              <a:buFontTx/>
              <a:buNone/>
            </a:pPr>
            <a:r>
              <a:rPr lang="ja-JP" altLang="en-US" sz="1800" b="1" dirty="0" smtClean="0">
                <a:solidFill>
                  <a:srgbClr val="660066"/>
                </a:solidFill>
                <a:latin typeface="メイリオ" panose="020B0604030504040204" pitchFamily="50" charset="-128"/>
              </a:rPr>
              <a:t>複数のページを経由してゲーム</a:t>
            </a:r>
            <a:endParaRPr lang="en-US" altLang="ja-JP" sz="1800" b="1" dirty="0" smtClean="0">
              <a:solidFill>
                <a:srgbClr val="660066"/>
              </a:solidFill>
              <a:latin typeface="メイリオ" panose="020B0604030504040204" pitchFamily="50" charset="-128"/>
            </a:endParaRPr>
          </a:p>
          <a:p>
            <a:pPr eaLnBrk="1" hangingPunct="1">
              <a:spcBef>
                <a:spcPct val="0"/>
              </a:spcBef>
              <a:buFontTx/>
              <a:buNone/>
            </a:pPr>
            <a:r>
              <a:rPr lang="ja-JP" altLang="en-US" sz="1800" b="1" dirty="0" smtClean="0">
                <a:solidFill>
                  <a:srgbClr val="660066"/>
                </a:solidFill>
                <a:latin typeface="メイリオ" panose="020B0604030504040204" pitchFamily="50" charset="-128"/>
              </a:rPr>
              <a:t>にたどりつくようなことはあり</a:t>
            </a:r>
            <a:endParaRPr lang="en-US" altLang="ja-JP" sz="1800" b="1" dirty="0" smtClean="0">
              <a:solidFill>
                <a:srgbClr val="660066"/>
              </a:solidFill>
              <a:latin typeface="メイリオ" panose="020B0604030504040204" pitchFamily="50" charset="-128"/>
            </a:endParaRPr>
          </a:p>
          <a:p>
            <a:pPr eaLnBrk="1" hangingPunct="1">
              <a:spcBef>
                <a:spcPct val="0"/>
              </a:spcBef>
              <a:buFontTx/>
              <a:buNone/>
            </a:pPr>
            <a:r>
              <a:rPr lang="ja-JP" altLang="en-US" sz="1800" b="1" dirty="0" smtClean="0">
                <a:solidFill>
                  <a:srgbClr val="660066"/>
                </a:solidFill>
                <a:latin typeface="メイリオ" panose="020B0604030504040204" pitchFamily="50" charset="-128"/>
              </a:rPr>
              <a:t>ません。</a:t>
            </a:r>
            <a:endParaRPr lang="en-US" altLang="ja-JP" sz="1000" b="1" dirty="0">
              <a:solidFill>
                <a:srgbClr val="660066"/>
              </a:solidFill>
              <a:latin typeface="メイリオ" panose="020B0604030504040204" pitchFamily="50" charset="-128"/>
            </a:endParaRPr>
          </a:p>
        </p:txBody>
      </p:sp>
    </p:spTree>
    <p:extLst>
      <p:ext uri="{BB962C8B-B14F-4D97-AF65-F5344CB8AC3E}">
        <p14:creationId xmlns:p14="http://schemas.microsoft.com/office/powerpoint/2010/main" val="21995688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1184</TotalTime>
  <Words>1636</Words>
  <Application>Microsoft Office PowerPoint</Application>
  <PresentationFormat>画面に合わせる (4:3)</PresentationFormat>
  <Paragraphs>260</Paragraphs>
  <Slides>20</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20</vt:i4>
      </vt:variant>
    </vt:vector>
  </HeadingPairs>
  <TitlesOfParts>
    <vt:vector size="31" baseType="lpstr">
      <vt:lpstr>ＭＳ Ｐゴシック</vt:lpstr>
      <vt:lpstr>新細明體</vt:lpstr>
      <vt:lpstr>メイリオ</vt:lpstr>
      <vt:lpstr>Arial</vt:lpstr>
      <vt:lpstr>Calibri</vt:lpstr>
      <vt:lpstr>Segoe UI</vt:lpstr>
      <vt:lpstr>Segoe UI Semibold</vt:lpstr>
      <vt:lpstr>Segoe UI Semilight</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okazaki</dc:creator>
  <cp:lastModifiedBy>office arte</cp:lastModifiedBy>
  <cp:revision>106</cp:revision>
  <dcterms:created xsi:type="dcterms:W3CDTF">2015-04-16T03:09:02Z</dcterms:created>
  <dcterms:modified xsi:type="dcterms:W3CDTF">2015-10-22T01:31:15Z</dcterms:modified>
</cp:coreProperties>
</file>